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diagrams/data1.xml" ContentType="application/vnd.openxmlformats-officedocument.drawingml.diagramData+xml"/>
  <Override PartName="/ppt/presentation.xml" ContentType="application/vnd.openxmlformats-officedocument.presentationml.presentation.main+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authors.xml" ContentType="application/vnd.ms-powerpoint.authors+xml"/>
  <Override PartName="/ppt/theme/theme1.xml" ContentType="application/vnd.openxmlformats-officedocument.theme+xml"/>
  <Override PartName="/ppt/notesMasters/notesMaster1.xml" ContentType="application/vnd.openxmlformats-officedocument.presentationml.notesMaster+xml"/>
  <Override PartName="/ppt/comments/modernComment_130_C9B42299.xml" ContentType="application/vnd.ms-powerpoint.comments+xml"/>
  <Override PartName="/ppt/comments/modernComment_11C_489F9EF1.xml" ContentType="application/vnd.ms-powerpoint.comments+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revisionInfo.xml" ContentType="application/vnd.ms-powerpoint.revisioninfo+xml"/>
  <Override PartName="/docProps/app.xml" ContentType="application/vnd.openxmlformats-officedocument.extended-properties+xml"/>
  <Override PartName="/ppt/tags/tag1.xml" ContentType="application/vnd.openxmlformats-officedocument.presentationml.tag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306" r:id="rId2"/>
    <p:sldId id="269" r:id="rId3"/>
    <p:sldId id="274" r:id="rId4"/>
    <p:sldId id="303" r:id="rId5"/>
    <p:sldId id="284" r:id="rId6"/>
    <p:sldId id="304" r:id="rId7"/>
    <p:sldId id="305" r:id="rId8"/>
    <p:sldId id="30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AD8993ED-86E7-B694-4E23-9B8BA28186EF}" name="Adam Horsewood" initials="AH" userId="S::adam.horsewood@singtel.com::57c588c8-e0db-43c2-b2c3-f04728c46ca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F9ED5"/>
    <a:srgbClr val="E97132"/>
    <a:srgbClr val="172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4E58A9-AB64-FC49-A0FF-CD03E5169408}" v="66" dt="2024-08-30T06:42:13.4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45"/>
    <p:restoredTop sz="78880"/>
  </p:normalViewPr>
  <p:slideViewPr>
    <p:cSldViewPr snapToGrid="0">
      <p:cViewPr>
        <p:scale>
          <a:sx n="195" d="100"/>
          <a:sy n="195" d="100"/>
        </p:scale>
        <p:origin x="404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18" Type="http://schemas.openxmlformats.org/officeDocument/2006/relationships/customXml" Target="../customXml/item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17" Type="http://schemas.openxmlformats.org/officeDocument/2006/relationships/customXml" Target="../customXml/item1.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omments/modernComment_11C_489F9EF1.xml><?xml version="1.0" encoding="utf-8"?>
<p188:cmLst xmlns:a="http://schemas.openxmlformats.org/drawingml/2006/main" xmlns:r="http://schemas.openxmlformats.org/officeDocument/2006/relationships" xmlns:p188="http://schemas.microsoft.com/office/powerpoint/2018/8/main">
  <p188:cm id="{BDC46728-D3B8-4B17-BC89-D0CE01CC72EC}" authorId="{AD8993ED-86E7-B694-4E23-9B8BA28186EF}" status="resolved" created="2024-08-29T10:48:37.296">
    <pc:sldMkLst xmlns:pc="http://schemas.microsoft.com/office/powerpoint/2013/main/command">
      <pc:docMk/>
      <pc:sldMk cId="1218420465" sldId="284"/>
    </pc:sldMkLst>
    <p188:txBody>
      <a:bodyPr/>
      <a:lstStyle/>
      <a:p>
        <a:r>
          <a:rPr lang="en-US"/>
          <a:t>bold the e</a:t>
        </a:r>
      </a:p>
    </p188:txBody>
  </p188:cm>
  <p188:cm id="{A5A61B29-E492-45C7-8F3A-B6B5C30C3982}" authorId="{AD8993ED-86E7-B694-4E23-9B8BA28186EF}" status="resolved" created="2024-08-29T10:49:01.921">
    <ac:txMkLst xmlns:ac="http://schemas.microsoft.com/office/drawing/2013/main/command">
      <pc:docMk xmlns:pc="http://schemas.microsoft.com/office/powerpoint/2013/main/command"/>
      <pc:sldMk xmlns:pc="http://schemas.microsoft.com/office/powerpoint/2013/main/command" cId="1218420465" sldId="284"/>
      <ac:spMk id="4" creationId="{577759CE-8D42-93A0-4C16-A01197B9926B}"/>
      <ac:txMk cp="558" len="1">
        <ac:context len="812" hash="2762709142"/>
      </ac:txMk>
    </ac:txMkLst>
    <p188:pos x="5352142" y="2984499"/>
    <p188:txBody>
      <a:bodyPr/>
      <a:lstStyle/>
      <a:p>
        <a:r>
          <a:rPr lang="en-US"/>
          <a:t>remove space</a:t>
        </a:r>
      </a:p>
    </p188:txBody>
  </p188:cm>
  <p188:cm id="{F211837C-2F52-4B3B-ABDF-4B33C10EC31C}" authorId="{AD8993ED-86E7-B694-4E23-9B8BA28186EF}" status="resolved" created="2024-08-29T10:57:23.642">
    <ac:txMkLst xmlns:ac="http://schemas.microsoft.com/office/drawing/2013/main/command">
      <pc:docMk xmlns:pc="http://schemas.microsoft.com/office/powerpoint/2013/main/command"/>
      <pc:sldMk xmlns:pc="http://schemas.microsoft.com/office/powerpoint/2013/main/command" cId="1218420465" sldId="284"/>
      <ac:spMk id="4" creationId="{577759CE-8D42-93A0-4C16-A01197B9926B}"/>
      <ac:txMk cp="512" len="299">
        <ac:context len="812" hash="2762709142"/>
      </ac:txMk>
    </ac:txMkLst>
    <p188:pos x="3179774" y="3741248"/>
    <p188:txBody>
      <a:bodyPr/>
      <a:lstStyle/>
      <a:p>
        <a:r>
          <a:rPr lang="en-US"/>
          <a:t>A few things here:
I'd removed embedded as most content is and we used embedded in the para before.
if we are trying to describe the action eg:
action object - clickable links
then perhaps scannable QR Codes?
I'd probably try and tidy the second part of the sentence a little/
Putting this together, it could be something like:
Harmful elements include scanable QR codes, clickable links, digital identifiers, tracking codes, digital markers, and signatures. These are designed to trick people into engaging with fake websites, sharing sensitive information, or installing harmful software.</a:t>
        </a:r>
      </a:p>
    </p188:txBody>
  </p188:cm>
</p188:cmLst>
</file>

<file path=ppt/comments/modernComment_130_C9B42299.xml><?xml version="1.0" encoding="utf-8"?>
<p188:cmLst xmlns:a="http://schemas.openxmlformats.org/drawingml/2006/main" xmlns:r="http://schemas.openxmlformats.org/officeDocument/2006/relationships" xmlns:p188="http://schemas.microsoft.com/office/powerpoint/2018/8/main">
  <p188:cm id="{DB23DD43-4AD6-4234-B602-AFEDA39A8E52}" authorId="{AD8993ED-86E7-B694-4E23-9B8BA28186EF}" status="resolved" created="2024-08-29T10:58:04.925">
    <ac:txMkLst xmlns:ac="http://schemas.microsoft.com/office/drawing/2013/main/command">
      <pc:docMk xmlns:pc="http://schemas.microsoft.com/office/powerpoint/2013/main/command"/>
      <pc:sldMk xmlns:pc="http://schemas.microsoft.com/office/powerpoint/2013/main/command" cId="3384025753" sldId="304"/>
      <ac:spMk id="33" creationId="{BD086357-D0C3-8142-9D2C-2C7510A46384}"/>
      <ac:txMk cp="1" len="13">
        <ac:context len="353" hash="3088812370"/>
      </ac:txMk>
    </ac:txMkLst>
    <p188:pos x="2045368" y="126045"/>
    <p188:replyLst>
      <p188:reply id="{C611E629-D7F4-48FE-8876-CCF5947E1095}" authorId="{AD8993ED-86E7-B694-4E23-9B8BA28186EF}" created="2024-08-29T11:01:09.837">
        <p188:txBody>
          <a:bodyPr/>
          <a:lstStyle/>
          <a:p>
            <a:r>
              <a:rPr lang="en-US"/>
              <a:t>or simply, develop</a:t>
            </a:r>
          </a:p>
        </p188:txBody>
      </p188:reply>
    </p188:replyLst>
    <p188:txBody>
      <a:bodyPr/>
      <a:lstStyle/>
      <a:p>
        <a:r>
          <a:rPr lang="en-US"/>
          <a:t>Maybe - can you develop?</a:t>
        </a:r>
      </a:p>
    </p188:txBody>
  </p188:cm>
  <p188:cm id="{1D1B6C23-4DFF-451C-AC17-719C76C939B3}" authorId="{AD8993ED-86E7-B694-4E23-9B8BA28186EF}" status="resolved" created="2024-08-29T11:00:31.023">
    <ac:txMkLst xmlns:ac="http://schemas.microsoft.com/office/drawing/2013/main/command">
      <pc:docMk xmlns:pc="http://schemas.microsoft.com/office/powerpoint/2013/main/command"/>
      <pc:sldMk xmlns:pc="http://schemas.microsoft.com/office/powerpoint/2013/main/command" cId="3384025753" sldId="304"/>
      <ac:spMk id="33" creationId="{BD086357-D0C3-8142-9D2C-2C7510A46384}"/>
      <ac:txMk cp="49">
        <ac:context len="353" hash="3088812370"/>
      </ac:txMk>
    </ac:txMkLst>
    <p188:pos x="5339729" y="126045"/>
    <p188:txBody>
      <a:bodyPr/>
      <a:lstStyle/>
      <a:p>
        <a:r>
          <a:rPr lang="en-US"/>
          <a:t>Parenthesis in previous slide uses commas - either is fine, but I would stick to commas or -.</a:t>
        </a:r>
      </a:p>
    </p188:txBody>
  </p188:cm>
  <p188:cm id="{03D8F8F0-73B8-477C-A6CF-5F080213C439}" authorId="{AD8993ED-86E7-B694-4E23-9B8BA28186EF}" status="resolved" created="2024-08-29T11:03:21.514">
    <ac:txMkLst xmlns:ac="http://schemas.microsoft.com/office/drawing/2013/main/command">
      <pc:docMk xmlns:pc="http://schemas.microsoft.com/office/powerpoint/2013/main/command"/>
      <pc:sldMk xmlns:pc="http://schemas.microsoft.com/office/powerpoint/2013/main/command" cId="3384025753" sldId="304"/>
      <ac:spMk id="22" creationId="{7290AD6E-4C58-BBCE-69A6-48CF25001424}"/>
      <ac:txMk cp="0" len="249">
        <ac:context len="251" hash="3084652096"/>
      </ac:txMk>
    </ac:txMkLst>
    <p188:pos x="2624030" y="1552646"/>
    <p188:txBody>
      <a:bodyPr/>
      <a:lstStyle/>
      <a:p>
        <a:r>
          <a:rPr lang="en-US"/>
          <a:t>I think these 3 are using segoe UI rather than calibre.  I think you want to stick with one.  I prefer segue ui.</a:t>
        </a:r>
      </a:p>
    </p188:txBody>
  </p188:cm>
  <p188:cm id="{70265DEA-2477-465F-A06D-24AB6EF2CDBE}" authorId="{AD8993ED-86E7-B694-4E23-9B8BA28186EF}" status="resolved" created="2024-08-29T11:04:39.626">
    <ac:txMkLst xmlns:ac="http://schemas.microsoft.com/office/drawing/2013/main/command">
      <pc:docMk xmlns:pc="http://schemas.microsoft.com/office/powerpoint/2013/main/command"/>
      <pc:sldMk xmlns:pc="http://schemas.microsoft.com/office/powerpoint/2013/main/command" cId="3384025753" sldId="304"/>
      <ac:spMk id="7" creationId="{8D358237-987D-395A-737F-7F99D16BA23B}"/>
      <ac:txMk cp="0" len="17">
        <ac:context len="33" hash="87404980"/>
      </ac:txMk>
    </ac:txMkLst>
    <p188:pos x="2790180" y="509909"/>
    <p188:txBody>
      <a:bodyPr/>
      <a:lstStyle/>
      <a:p>
        <a:r>
          <a:rPr lang="en-US"/>
          <a:t>project statement then under problem statement, not sure if that is quite right?
I'd be tempted to say problem statement and objectives, then remove the red problem statement box, giving you a bit more space.</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linkedin.com/in/adamhorsewood/" TargetMode="External"/><Relationship Id="rId1" Type="http://schemas.openxmlformats.org/officeDocument/2006/relationships/hyperlink" Target="mailto:adam.horsewood@singtel.com%20%20?subject=Learning%20Fiesta%20Talk" TargetMode="External"/><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hyperlink" Target="mailto:adam.horsewood@singtel.com%20%20?subject=Learning%20Fiesta%20Talk" TargetMode="External"/><Relationship Id="rId2" Type="http://schemas.openxmlformats.org/officeDocument/2006/relationships/image" Target="../media/image9.svg"/><Relationship Id="rId1" Type="http://schemas.openxmlformats.org/officeDocument/2006/relationships/image" Target="../media/image8.png"/><Relationship Id="rId5" Type="http://schemas.openxmlformats.org/officeDocument/2006/relationships/hyperlink" Target="https://www.linkedin.com/in/adamhorsewood/" TargetMode="External"/><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E600F7-D2C3-46A1-B189-1A7D5001107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13455BF-5E94-42C4-8CB4-93515D70D883}">
      <dgm:prSet custT="1"/>
      <dgm:spPr>
        <a:xfrm>
          <a:off x="1138648" y="1945"/>
          <a:ext cx="3828434" cy="985843"/>
        </a:xfrm>
        <a:noFill/>
        <a:ln>
          <a:noFill/>
        </a:ln>
        <a:effectLst/>
      </dgm:spPr>
      <dgm:t>
        <a:bodyPr/>
        <a:lstStyle/>
        <a:p>
          <a:pPr>
            <a:lnSpc>
              <a:spcPct val="100000"/>
            </a:lnSpc>
          </a:pPr>
          <a:r>
            <a:rPr lang="en-GB" sz="2200" b="0" i="0" baseline="0" dirty="0">
              <a:solidFill>
                <a:sysClr val="windowText" lastClr="000000">
                  <a:hueOff val="0"/>
                  <a:satOff val="0"/>
                  <a:lumOff val="0"/>
                  <a:alphaOff val="0"/>
                </a:sysClr>
              </a:solidFill>
              <a:latin typeface="Lato" panose="020F0502020204030203" pitchFamily="34" charset="77"/>
              <a:ea typeface="+mn-ea"/>
              <a:cs typeface="+mn-cs"/>
              <a:hlinkClick xmlns:r="http://schemas.openxmlformats.org/officeDocument/2006/relationships" r:id="rId1"/>
            </a:rPr>
            <a:t>adam.horsewood@singtel.com</a:t>
          </a:r>
          <a:endParaRPr lang="en-US" sz="2200" dirty="0">
            <a:solidFill>
              <a:sysClr val="windowText" lastClr="000000">
                <a:hueOff val="0"/>
                <a:satOff val="0"/>
                <a:lumOff val="0"/>
                <a:alphaOff val="0"/>
              </a:sysClr>
            </a:solidFill>
            <a:latin typeface="Lato" panose="020F0502020204030203" pitchFamily="34" charset="77"/>
            <a:ea typeface="+mn-ea"/>
            <a:cs typeface="+mn-cs"/>
          </a:endParaRPr>
        </a:p>
      </dgm:t>
    </dgm:pt>
    <dgm:pt modelId="{FFBB8D8E-A11A-419E-852A-B19560A63E19}" type="parTrans" cxnId="{55287DCD-BE0C-41AC-B611-9DA8C850B24E}">
      <dgm:prSet/>
      <dgm:spPr/>
      <dgm:t>
        <a:bodyPr/>
        <a:lstStyle/>
        <a:p>
          <a:endParaRPr lang="en-US">
            <a:latin typeface="Lato" panose="020F0502020204030203" pitchFamily="34" charset="77"/>
          </a:endParaRPr>
        </a:p>
      </dgm:t>
    </dgm:pt>
    <dgm:pt modelId="{2D136989-CB3F-4CD2-8A68-EAF9BDAC1E41}" type="sibTrans" cxnId="{55287DCD-BE0C-41AC-B611-9DA8C850B24E}">
      <dgm:prSet/>
      <dgm:spPr/>
      <dgm:t>
        <a:bodyPr/>
        <a:lstStyle/>
        <a:p>
          <a:endParaRPr lang="en-US">
            <a:latin typeface="Lato" panose="020F0502020204030203" pitchFamily="34" charset="77"/>
          </a:endParaRPr>
        </a:p>
      </dgm:t>
    </dgm:pt>
    <dgm:pt modelId="{5AA10A04-3CE7-9549-BD81-F71C713B9013}">
      <dgm:prSet custT="1"/>
      <dgm:spPr>
        <a:xfrm>
          <a:off x="1138648" y="1945"/>
          <a:ext cx="3828434" cy="985843"/>
        </a:xfrm>
        <a:noFill/>
        <a:ln>
          <a:noFill/>
        </a:ln>
        <a:effectLst/>
      </dgm:spPr>
      <dgm:t>
        <a:bodyPr/>
        <a:lstStyle/>
        <a:p>
          <a:pPr>
            <a:lnSpc>
              <a:spcPct val="100000"/>
            </a:lnSpc>
          </a:pPr>
          <a:r>
            <a:rPr lang="en-GB" sz="2200" dirty="0">
              <a:solidFill>
                <a:sysClr val="windowText" lastClr="000000">
                  <a:hueOff val="0"/>
                  <a:satOff val="0"/>
                  <a:lumOff val="0"/>
                  <a:alphaOff val="0"/>
                </a:sysClr>
              </a:solidFill>
              <a:latin typeface="Lato" panose="020F0502020204030203" pitchFamily="34" charset="77"/>
              <a:ea typeface="+mn-ea"/>
              <a:cs typeface="+mn-cs"/>
              <a:hlinkClick xmlns:r="http://schemas.openxmlformats.org/officeDocument/2006/relationships" r:id="rId2"/>
            </a:rPr>
            <a:t>https://www.linkedin.com/in/adamhorsewood/</a:t>
          </a:r>
          <a:endParaRPr lang="en-US" sz="2200" dirty="0">
            <a:solidFill>
              <a:sysClr val="windowText" lastClr="000000">
                <a:hueOff val="0"/>
                <a:satOff val="0"/>
                <a:lumOff val="0"/>
                <a:alphaOff val="0"/>
              </a:sysClr>
            </a:solidFill>
            <a:latin typeface="Lato" panose="020F0502020204030203" pitchFamily="34" charset="77"/>
            <a:ea typeface="+mn-ea"/>
            <a:cs typeface="+mn-cs"/>
          </a:endParaRPr>
        </a:p>
      </dgm:t>
    </dgm:pt>
    <dgm:pt modelId="{97600102-013E-DD4D-98F7-AE450D278FEA}" type="parTrans" cxnId="{29BD58A8-F870-DE4B-A53A-D4D8FA51CC0C}">
      <dgm:prSet/>
      <dgm:spPr/>
      <dgm:t>
        <a:bodyPr/>
        <a:lstStyle/>
        <a:p>
          <a:endParaRPr lang="en-GB">
            <a:latin typeface="Lato" panose="020F0502020204030203" pitchFamily="34" charset="77"/>
          </a:endParaRPr>
        </a:p>
      </dgm:t>
    </dgm:pt>
    <dgm:pt modelId="{BF37CBC2-B590-8F40-B638-F396D230BC7D}" type="sibTrans" cxnId="{29BD58A8-F870-DE4B-A53A-D4D8FA51CC0C}">
      <dgm:prSet/>
      <dgm:spPr/>
      <dgm:t>
        <a:bodyPr/>
        <a:lstStyle/>
        <a:p>
          <a:endParaRPr lang="en-GB">
            <a:latin typeface="Lato" panose="020F0502020204030203" pitchFamily="34" charset="77"/>
          </a:endParaRPr>
        </a:p>
      </dgm:t>
    </dgm:pt>
    <dgm:pt modelId="{EFA09467-57F9-284E-82C0-45BDAA6D3CC4}" type="pres">
      <dgm:prSet presAssocID="{C0E600F7-D2C3-46A1-B189-1A7D5001107E}" presName="root" presStyleCnt="0">
        <dgm:presLayoutVars>
          <dgm:dir/>
          <dgm:resizeHandles val="exact"/>
        </dgm:presLayoutVars>
      </dgm:prSet>
      <dgm:spPr/>
    </dgm:pt>
    <dgm:pt modelId="{159E3F44-5C4B-D145-B822-DB352C394F84}" type="pres">
      <dgm:prSet presAssocID="{813455BF-5E94-42C4-8CB4-93515D70D883}" presName="compNode" presStyleCnt="0"/>
      <dgm:spPr/>
    </dgm:pt>
    <dgm:pt modelId="{29CD94E5-C5B4-FC4D-B621-93468DE83D6F}" type="pres">
      <dgm:prSet presAssocID="{813455BF-5E94-42C4-8CB4-93515D70D883}" presName="bgRect" presStyleLbl="bgShp" presStyleIdx="0" presStyleCnt="2"/>
      <dgm:spPr/>
    </dgm:pt>
    <dgm:pt modelId="{7D96F1C6-AB14-4146-9701-4FE07E24F9DF}" type="pres">
      <dgm:prSet presAssocID="{813455BF-5E94-42C4-8CB4-93515D70D883}" presName="iconRect" presStyleLbl="node1" presStyleIdx="0"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nvelope with solid fill"/>
        </a:ext>
      </dgm:extLst>
    </dgm:pt>
    <dgm:pt modelId="{4A84F9CF-0737-CC42-B794-D35457EAA7A0}" type="pres">
      <dgm:prSet presAssocID="{813455BF-5E94-42C4-8CB4-93515D70D883}" presName="spaceRect" presStyleCnt="0"/>
      <dgm:spPr/>
    </dgm:pt>
    <dgm:pt modelId="{489245B3-D4A4-D14B-B9FE-BF1E9ED5B753}" type="pres">
      <dgm:prSet presAssocID="{813455BF-5E94-42C4-8CB4-93515D70D883}" presName="parTx" presStyleLbl="revTx" presStyleIdx="0" presStyleCnt="2">
        <dgm:presLayoutVars>
          <dgm:chMax val="0"/>
          <dgm:chPref val="0"/>
        </dgm:presLayoutVars>
      </dgm:prSet>
      <dgm:spPr/>
    </dgm:pt>
    <dgm:pt modelId="{CFEC33F6-A1D1-224A-B85F-60FBB3C82B38}" type="pres">
      <dgm:prSet presAssocID="{2D136989-CB3F-4CD2-8A68-EAF9BDAC1E41}" presName="sibTrans" presStyleCnt="0"/>
      <dgm:spPr/>
    </dgm:pt>
    <dgm:pt modelId="{D594CEB2-168B-3A48-AB72-8F6B9F0534BF}" type="pres">
      <dgm:prSet presAssocID="{5AA10A04-3CE7-9549-BD81-F71C713B9013}" presName="compNode" presStyleCnt="0"/>
      <dgm:spPr/>
    </dgm:pt>
    <dgm:pt modelId="{940AD6B5-1F17-C845-B14A-342071E3ECCB}" type="pres">
      <dgm:prSet presAssocID="{5AA10A04-3CE7-9549-BD81-F71C713B9013}" presName="bgRect" presStyleLbl="bgShp" presStyleIdx="1" presStyleCnt="2"/>
      <dgm:spPr/>
    </dgm:pt>
    <dgm:pt modelId="{91364D2B-2A3C-FA46-B641-FAE164DA329D}" type="pres">
      <dgm:prSet presAssocID="{5AA10A04-3CE7-9549-BD81-F71C713B9013}" presName="iconRect" presStyleLbl="node1" presStyleIdx="1" presStyleCnt="2"/>
      <dgm:spPr>
        <a:blipFill>
          <a:blip xmlns:r="http://schemas.openxmlformats.org/officeDocument/2006/relationships" r:embed="rId5"/>
          <a:srcRect/>
          <a:stretch>
            <a:fillRect/>
          </a:stretch>
        </a:blipFill>
      </dgm:spPr>
    </dgm:pt>
    <dgm:pt modelId="{85104523-D11A-5549-8512-621FC11E0B0A}" type="pres">
      <dgm:prSet presAssocID="{5AA10A04-3CE7-9549-BD81-F71C713B9013}" presName="spaceRect" presStyleCnt="0"/>
      <dgm:spPr/>
    </dgm:pt>
    <dgm:pt modelId="{CB484D43-6D9B-6649-A5DC-A7241C7341B4}" type="pres">
      <dgm:prSet presAssocID="{5AA10A04-3CE7-9549-BD81-F71C713B9013}" presName="parTx" presStyleLbl="revTx" presStyleIdx="1" presStyleCnt="2">
        <dgm:presLayoutVars>
          <dgm:chMax val="0"/>
          <dgm:chPref val="0"/>
        </dgm:presLayoutVars>
      </dgm:prSet>
      <dgm:spPr/>
    </dgm:pt>
  </dgm:ptLst>
  <dgm:cxnLst>
    <dgm:cxn modelId="{6833D978-3301-5C4F-BA33-8C882190D87B}" type="presOf" srcId="{C0E600F7-D2C3-46A1-B189-1A7D5001107E}" destId="{EFA09467-57F9-284E-82C0-45BDAA6D3CC4}" srcOrd="0" destOrd="0" presId="urn:microsoft.com/office/officeart/2018/2/layout/IconVerticalSolidList"/>
    <dgm:cxn modelId="{1F5720A8-3194-B444-81CD-7B10A2414292}" type="presOf" srcId="{5AA10A04-3CE7-9549-BD81-F71C713B9013}" destId="{CB484D43-6D9B-6649-A5DC-A7241C7341B4}" srcOrd="0" destOrd="0" presId="urn:microsoft.com/office/officeart/2018/2/layout/IconVerticalSolidList"/>
    <dgm:cxn modelId="{29BD58A8-F870-DE4B-A53A-D4D8FA51CC0C}" srcId="{C0E600F7-D2C3-46A1-B189-1A7D5001107E}" destId="{5AA10A04-3CE7-9549-BD81-F71C713B9013}" srcOrd="1" destOrd="0" parTransId="{97600102-013E-DD4D-98F7-AE450D278FEA}" sibTransId="{BF37CBC2-B590-8F40-B638-F396D230BC7D}"/>
    <dgm:cxn modelId="{55287DCD-BE0C-41AC-B611-9DA8C850B24E}" srcId="{C0E600F7-D2C3-46A1-B189-1A7D5001107E}" destId="{813455BF-5E94-42C4-8CB4-93515D70D883}" srcOrd="0" destOrd="0" parTransId="{FFBB8D8E-A11A-419E-852A-B19560A63E19}" sibTransId="{2D136989-CB3F-4CD2-8A68-EAF9BDAC1E41}"/>
    <dgm:cxn modelId="{ED0EECD9-DC9D-4B4F-9B43-09AF3F9C16E1}" type="presOf" srcId="{813455BF-5E94-42C4-8CB4-93515D70D883}" destId="{489245B3-D4A4-D14B-B9FE-BF1E9ED5B753}" srcOrd="0" destOrd="0" presId="urn:microsoft.com/office/officeart/2018/2/layout/IconVerticalSolidList"/>
    <dgm:cxn modelId="{83BCEF2B-F3D0-3149-ABC1-8ACBBB168CFB}" type="presParOf" srcId="{EFA09467-57F9-284E-82C0-45BDAA6D3CC4}" destId="{159E3F44-5C4B-D145-B822-DB352C394F84}" srcOrd="0" destOrd="0" presId="urn:microsoft.com/office/officeart/2018/2/layout/IconVerticalSolidList"/>
    <dgm:cxn modelId="{E309418C-2B8D-8440-B95D-48EE110908BC}" type="presParOf" srcId="{159E3F44-5C4B-D145-B822-DB352C394F84}" destId="{29CD94E5-C5B4-FC4D-B621-93468DE83D6F}" srcOrd="0" destOrd="0" presId="urn:microsoft.com/office/officeart/2018/2/layout/IconVerticalSolidList"/>
    <dgm:cxn modelId="{8CF30033-79B7-074D-B8EF-9F210B5459B5}" type="presParOf" srcId="{159E3F44-5C4B-D145-B822-DB352C394F84}" destId="{7D96F1C6-AB14-4146-9701-4FE07E24F9DF}" srcOrd="1" destOrd="0" presId="urn:microsoft.com/office/officeart/2018/2/layout/IconVerticalSolidList"/>
    <dgm:cxn modelId="{E2E3921B-4257-F449-A2EC-99CECA9CF4F2}" type="presParOf" srcId="{159E3F44-5C4B-D145-B822-DB352C394F84}" destId="{4A84F9CF-0737-CC42-B794-D35457EAA7A0}" srcOrd="2" destOrd="0" presId="urn:microsoft.com/office/officeart/2018/2/layout/IconVerticalSolidList"/>
    <dgm:cxn modelId="{F1A9704A-C781-5D43-88B1-3CAE464B655A}" type="presParOf" srcId="{159E3F44-5C4B-D145-B822-DB352C394F84}" destId="{489245B3-D4A4-D14B-B9FE-BF1E9ED5B753}" srcOrd="3" destOrd="0" presId="urn:microsoft.com/office/officeart/2018/2/layout/IconVerticalSolidList"/>
    <dgm:cxn modelId="{FD3BF677-0862-6347-91DE-405181E2C09D}" type="presParOf" srcId="{EFA09467-57F9-284E-82C0-45BDAA6D3CC4}" destId="{CFEC33F6-A1D1-224A-B85F-60FBB3C82B38}" srcOrd="1" destOrd="0" presId="urn:microsoft.com/office/officeart/2018/2/layout/IconVerticalSolidList"/>
    <dgm:cxn modelId="{DC29DF93-23B6-124E-AB0E-3B7992E43A11}" type="presParOf" srcId="{EFA09467-57F9-284E-82C0-45BDAA6D3CC4}" destId="{D594CEB2-168B-3A48-AB72-8F6B9F0534BF}" srcOrd="2" destOrd="0" presId="urn:microsoft.com/office/officeart/2018/2/layout/IconVerticalSolidList"/>
    <dgm:cxn modelId="{7EBC49DC-DDC8-7346-8614-ACB8C954128E}" type="presParOf" srcId="{D594CEB2-168B-3A48-AB72-8F6B9F0534BF}" destId="{940AD6B5-1F17-C845-B14A-342071E3ECCB}" srcOrd="0" destOrd="0" presId="urn:microsoft.com/office/officeart/2018/2/layout/IconVerticalSolidList"/>
    <dgm:cxn modelId="{4C3DDAB7-2712-054E-A7AC-257263CFD07C}" type="presParOf" srcId="{D594CEB2-168B-3A48-AB72-8F6B9F0534BF}" destId="{91364D2B-2A3C-FA46-B641-FAE164DA329D}" srcOrd="1" destOrd="0" presId="urn:microsoft.com/office/officeart/2018/2/layout/IconVerticalSolidList"/>
    <dgm:cxn modelId="{27952813-477C-0948-B54E-920759A42ED8}" type="presParOf" srcId="{D594CEB2-168B-3A48-AB72-8F6B9F0534BF}" destId="{85104523-D11A-5549-8512-621FC11E0B0A}" srcOrd="2" destOrd="0" presId="urn:microsoft.com/office/officeart/2018/2/layout/IconVerticalSolidList"/>
    <dgm:cxn modelId="{186AE7CE-50B9-D647-B2F4-9905F950DB57}" type="presParOf" srcId="{D594CEB2-168B-3A48-AB72-8F6B9F0534BF}" destId="{CB484D43-6D9B-6649-A5DC-A7241C7341B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D94E5-C5B4-FC4D-B621-93468DE83D6F}">
      <dsp:nvSpPr>
        <dsp:cNvPr id="0" name=""/>
        <dsp:cNvSpPr/>
      </dsp:nvSpPr>
      <dsp:spPr>
        <a:xfrm>
          <a:off x="0" y="64062"/>
          <a:ext cx="7066840" cy="4349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96F1C6-AB14-4146-9701-4FE07E24F9DF}">
      <dsp:nvSpPr>
        <dsp:cNvPr id="0" name=""/>
        <dsp:cNvSpPr/>
      </dsp:nvSpPr>
      <dsp:spPr>
        <a:xfrm>
          <a:off x="131572" y="161926"/>
          <a:ext cx="239222" cy="23922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9245B3-D4A4-D14B-B9FE-BF1E9ED5B753}">
      <dsp:nvSpPr>
        <dsp:cNvPr id="0" name=""/>
        <dsp:cNvSpPr/>
      </dsp:nvSpPr>
      <dsp:spPr>
        <a:xfrm>
          <a:off x="502367" y="64062"/>
          <a:ext cx="6564472" cy="434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032" tIns="46032" rIns="46032" bIns="46032" numCol="1" spcCol="1270" anchor="ctr" anchorCtr="0">
          <a:noAutofit/>
        </a:bodyPr>
        <a:lstStyle/>
        <a:p>
          <a:pPr marL="0" lvl="0" indent="0" algn="l" defTabSz="977900">
            <a:lnSpc>
              <a:spcPct val="100000"/>
            </a:lnSpc>
            <a:spcBef>
              <a:spcPct val="0"/>
            </a:spcBef>
            <a:spcAft>
              <a:spcPct val="35000"/>
            </a:spcAft>
            <a:buNone/>
          </a:pPr>
          <a:r>
            <a:rPr lang="en-GB" sz="2200" b="0" i="0" kern="1200" baseline="0" dirty="0">
              <a:solidFill>
                <a:sysClr val="windowText" lastClr="000000">
                  <a:hueOff val="0"/>
                  <a:satOff val="0"/>
                  <a:lumOff val="0"/>
                  <a:alphaOff val="0"/>
                </a:sysClr>
              </a:solidFill>
              <a:latin typeface="Lato" panose="020F0502020204030203" pitchFamily="34" charset="77"/>
              <a:ea typeface="+mn-ea"/>
              <a:cs typeface="+mn-cs"/>
              <a:hlinkClick xmlns:r="http://schemas.openxmlformats.org/officeDocument/2006/relationships" r:id="rId3"/>
            </a:rPr>
            <a:t>adam.horsewood@singtel.com</a:t>
          </a:r>
          <a:endParaRPr lang="en-US" sz="2200" kern="1200" dirty="0">
            <a:solidFill>
              <a:sysClr val="windowText" lastClr="000000">
                <a:hueOff val="0"/>
                <a:satOff val="0"/>
                <a:lumOff val="0"/>
                <a:alphaOff val="0"/>
              </a:sysClr>
            </a:solidFill>
            <a:latin typeface="Lato" panose="020F0502020204030203" pitchFamily="34" charset="77"/>
            <a:ea typeface="+mn-ea"/>
            <a:cs typeface="+mn-cs"/>
          </a:endParaRPr>
        </a:p>
      </dsp:txBody>
      <dsp:txXfrm>
        <a:off x="502367" y="64062"/>
        <a:ext cx="6564472" cy="434950"/>
      </dsp:txXfrm>
    </dsp:sp>
    <dsp:sp modelId="{940AD6B5-1F17-C845-B14A-342071E3ECCB}">
      <dsp:nvSpPr>
        <dsp:cNvPr id="0" name=""/>
        <dsp:cNvSpPr/>
      </dsp:nvSpPr>
      <dsp:spPr>
        <a:xfrm>
          <a:off x="0" y="579934"/>
          <a:ext cx="7066840" cy="4349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64D2B-2A3C-FA46-B641-FAE164DA329D}">
      <dsp:nvSpPr>
        <dsp:cNvPr id="0" name=""/>
        <dsp:cNvSpPr/>
      </dsp:nvSpPr>
      <dsp:spPr>
        <a:xfrm>
          <a:off x="131572" y="677797"/>
          <a:ext cx="239222" cy="239222"/>
        </a:xfrm>
        <a:prstGeom prst="rect">
          <a:avLst/>
        </a:prstGeom>
        <a:blipFill>
          <a:blip xmlns:r="http://schemas.openxmlformats.org/officeDocument/2006/relationships" r:embed="rId4"/>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484D43-6D9B-6649-A5DC-A7241C7341B4}">
      <dsp:nvSpPr>
        <dsp:cNvPr id="0" name=""/>
        <dsp:cNvSpPr/>
      </dsp:nvSpPr>
      <dsp:spPr>
        <a:xfrm>
          <a:off x="502367" y="579934"/>
          <a:ext cx="6564472" cy="434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032" tIns="46032" rIns="46032" bIns="46032" numCol="1" spcCol="1270" anchor="ctr" anchorCtr="0">
          <a:noAutofit/>
        </a:bodyPr>
        <a:lstStyle/>
        <a:p>
          <a:pPr marL="0" lvl="0" indent="0" algn="l" defTabSz="977900">
            <a:lnSpc>
              <a:spcPct val="100000"/>
            </a:lnSpc>
            <a:spcBef>
              <a:spcPct val="0"/>
            </a:spcBef>
            <a:spcAft>
              <a:spcPct val="35000"/>
            </a:spcAft>
            <a:buNone/>
          </a:pPr>
          <a:r>
            <a:rPr lang="en-GB" sz="2200" kern="1200" dirty="0">
              <a:solidFill>
                <a:sysClr val="windowText" lastClr="000000">
                  <a:hueOff val="0"/>
                  <a:satOff val="0"/>
                  <a:lumOff val="0"/>
                  <a:alphaOff val="0"/>
                </a:sysClr>
              </a:solidFill>
              <a:latin typeface="Lato" panose="020F0502020204030203" pitchFamily="34" charset="77"/>
              <a:ea typeface="+mn-ea"/>
              <a:cs typeface="+mn-cs"/>
              <a:hlinkClick xmlns:r="http://schemas.openxmlformats.org/officeDocument/2006/relationships" r:id="rId5"/>
            </a:rPr>
            <a:t>https://www.linkedin.com/in/adamhorsewood/</a:t>
          </a:r>
          <a:endParaRPr lang="en-US" sz="2200" kern="1200" dirty="0">
            <a:solidFill>
              <a:sysClr val="windowText" lastClr="000000">
                <a:hueOff val="0"/>
                <a:satOff val="0"/>
                <a:lumOff val="0"/>
                <a:alphaOff val="0"/>
              </a:sysClr>
            </a:solidFill>
            <a:latin typeface="Lato" panose="020F0502020204030203" pitchFamily="34" charset="77"/>
            <a:ea typeface="+mn-ea"/>
            <a:cs typeface="+mn-cs"/>
          </a:endParaRPr>
        </a:p>
      </dsp:txBody>
      <dsp:txXfrm>
        <a:off x="502367" y="579934"/>
        <a:ext cx="6564472" cy="4349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7D5875-0AFE-424B-BA12-94D61FBE277A}" type="datetimeFigureOut">
              <a:rPr lang="en-GB" smtClean="0"/>
              <a:t>29/08/2024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562D8-74DC-204D-AD80-C6674D2D358F}" type="slidenum">
              <a:rPr lang="en-GB" smtClean="0"/>
              <a:t>‹#›</a:t>
            </a:fld>
            <a:endParaRPr lang="en-GB"/>
          </a:p>
        </p:txBody>
      </p:sp>
    </p:spTree>
    <p:extLst>
      <p:ext uri="{BB962C8B-B14F-4D97-AF65-F5344CB8AC3E}">
        <p14:creationId xmlns:p14="http://schemas.microsoft.com/office/powerpoint/2010/main" val="1878162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intro – Who am I – Working at Singtel in offensive security.  Its always great to hear from people, and you’re welcome to email me or reach out on linked in.  </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1BA0BB-3CDC-7342-BB55-84C99E0DAA8D}"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5814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note, Offensive Security.  You may not have heard of this before, it’s a varied and interesting career.  If I chose three words to try and describe what we do, it would be *click* professional, </a:t>
            </a:r>
            <a:r>
              <a:rPr lang="en-GB" dirty="0" err="1"/>
              <a:t>proactice</a:t>
            </a:r>
            <a:r>
              <a:rPr lang="en-GB" dirty="0"/>
              <a:t>, sceptic.  We find vulnerabilities, weaknesses, and problems and help the </a:t>
            </a:r>
            <a:r>
              <a:rPr lang="en-GB" dirty="0" err="1"/>
              <a:t>organsiation</a:t>
            </a:r>
            <a:r>
              <a:rPr lang="en-GB" dirty="0"/>
              <a:t> fix them.  If you’d like to learn more, please do reach out or feel free to talk to me.</a:t>
            </a:r>
          </a:p>
          <a:p>
            <a:endParaRPr lang="en-GB" dirty="0"/>
          </a:p>
          <a:p>
            <a:r>
              <a:rPr lang="en-GB" dirty="0"/>
              <a:t>Right, enough about me and offensive security, lets look at why you are here today.</a:t>
            </a:r>
          </a:p>
        </p:txBody>
      </p:sp>
      <p:sp>
        <p:nvSpPr>
          <p:cNvPr id="4" name="Slide Number Placeholder 3"/>
          <p:cNvSpPr>
            <a:spLocks noGrp="1"/>
          </p:cNvSpPr>
          <p:nvPr>
            <p:ph type="sldNum" sz="quarter" idx="5"/>
          </p:nvPr>
        </p:nvSpPr>
        <p:spPr/>
        <p:txBody>
          <a:bodyPr/>
          <a:lstStyle/>
          <a:p>
            <a:fld id="{410562D8-74DC-204D-AD80-C6674D2D358F}" type="slidenum">
              <a:rPr lang="en-GB" smtClean="0"/>
              <a:t>3</a:t>
            </a:fld>
            <a:endParaRPr lang="en-GB"/>
          </a:p>
        </p:txBody>
      </p:sp>
    </p:spTree>
    <p:extLst>
      <p:ext uri="{BB962C8B-B14F-4D97-AF65-F5344CB8AC3E}">
        <p14:creationId xmlns:p14="http://schemas.microsoft.com/office/powerpoint/2010/main" val="345658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our problem statement.  Ensuring Trust in Digital communications, verifying the </a:t>
            </a:r>
            <a:r>
              <a:rPr lang="en-SG" sz="1200" b="1" dirty="0">
                <a:latin typeface="+mj-lt"/>
              </a:rPr>
              <a:t>Legitimacy of Embedded Interactions in Trusted Channels</a:t>
            </a:r>
          </a:p>
          <a:p>
            <a:endParaRPr lang="en-SG" sz="1200" b="1" dirty="0">
              <a:latin typeface="+mj-lt"/>
            </a:endParaRPr>
          </a:p>
          <a:p>
            <a:r>
              <a:rPr lang="en-GB" dirty="0"/>
              <a:t>Lets jump into an overview of the situation and how this problem statement fits in.</a:t>
            </a:r>
          </a:p>
        </p:txBody>
      </p:sp>
      <p:sp>
        <p:nvSpPr>
          <p:cNvPr id="4" name="Slide Number Placeholder 3"/>
          <p:cNvSpPr>
            <a:spLocks noGrp="1"/>
          </p:cNvSpPr>
          <p:nvPr>
            <p:ph type="sldNum" sz="quarter" idx="5"/>
          </p:nvPr>
        </p:nvSpPr>
        <p:spPr/>
        <p:txBody>
          <a:bodyPr/>
          <a:lstStyle/>
          <a:p>
            <a:fld id="{410562D8-74DC-204D-AD80-C6674D2D358F}" type="slidenum">
              <a:rPr lang="en-GB" smtClean="0"/>
              <a:t>4</a:t>
            </a:fld>
            <a:endParaRPr lang="en-GB"/>
          </a:p>
        </p:txBody>
      </p:sp>
    </p:spTree>
    <p:extLst>
      <p:ext uri="{BB962C8B-B14F-4D97-AF65-F5344CB8AC3E}">
        <p14:creationId xmlns:p14="http://schemas.microsoft.com/office/powerpoint/2010/main" val="13615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no doubt know, organisations love to contact you.  often sending you information, offers, </a:t>
            </a:r>
            <a:r>
              <a:rPr lang="en-GB" dirty="0" err="1"/>
              <a:t>bils</a:t>
            </a:r>
            <a:r>
              <a:rPr lang="en-GB" dirty="0"/>
              <a:t>, and updates.</a:t>
            </a:r>
          </a:p>
          <a:p>
            <a:endParaRPr lang="en-GB" dirty="0"/>
          </a:p>
          <a:p>
            <a:r>
              <a:rPr lang="en-GB" dirty="0"/>
              <a:t>They use channels like SMS’s, </a:t>
            </a:r>
            <a:r>
              <a:rPr lang="en-GB" dirty="0" err="1"/>
              <a:t>Whatsapps</a:t>
            </a:r>
            <a:r>
              <a:rPr lang="en-GB" dirty="0"/>
              <a:t>, Emails, even regular post.</a:t>
            </a:r>
          </a:p>
          <a:p>
            <a:endParaRPr lang="en-GB" dirty="0"/>
          </a:p>
          <a:p>
            <a:r>
              <a:rPr lang="en-GB" dirty="0"/>
              <a:t>Because of this, and because we all use these channels every day to talk with friends, family, colleagues, and businesses – these channels are often seen as trustworthy.  We don’t approach these with same </a:t>
            </a:r>
            <a:r>
              <a:rPr lang="en-GB" dirty="0" err="1"/>
              <a:t>skepticsims</a:t>
            </a:r>
            <a:r>
              <a:rPr lang="en-GB" dirty="0"/>
              <a:t> we may have if we were communicating directly or in another fashion.</a:t>
            </a:r>
          </a:p>
          <a:p>
            <a:endParaRPr lang="en-GB" dirty="0"/>
          </a:p>
          <a:p>
            <a:r>
              <a:rPr lang="en-GB" dirty="0"/>
              <a:t>That’s why they have been so </a:t>
            </a:r>
            <a:r>
              <a:rPr lang="en-GB" dirty="0" err="1"/>
              <a:t>effecintly</a:t>
            </a:r>
            <a:r>
              <a:rPr lang="en-GB" dirty="0"/>
              <a:t> </a:t>
            </a:r>
            <a:r>
              <a:rPr lang="en-GB" dirty="0" err="1"/>
              <a:t>hjacked</a:t>
            </a:r>
            <a:r>
              <a:rPr lang="en-GB" dirty="0"/>
              <a:t> by malicious parties.  From nation states, to scams, these channels provide direct access to the targets these attackers want to reach and their techniques are changing.  </a:t>
            </a:r>
            <a:br>
              <a:rPr lang="en-GB" dirty="0"/>
            </a:br>
            <a:br>
              <a:rPr lang="en-GB" dirty="0"/>
            </a:br>
            <a:r>
              <a:rPr lang="en-GB" dirty="0"/>
              <a:t>While obvious scams still will exist, for good reason, attackers are making use of newer technology and legitimate services to interact with victims.  Official sounding emails are sent from services you may otherwise expect to see, drawing you in by asking for you to review interesting or important documents containing elements which can be used against you.  Sometimes these elements are sent to you directly.</a:t>
            </a:r>
          </a:p>
          <a:p>
            <a:endParaRPr lang="en-GB" dirty="0"/>
          </a:p>
          <a:p>
            <a:r>
              <a:rPr lang="en-GB" dirty="0"/>
              <a:t>With this backdrop, lets look back now at our problem statement.</a:t>
            </a:r>
          </a:p>
        </p:txBody>
      </p:sp>
      <p:sp>
        <p:nvSpPr>
          <p:cNvPr id="4" name="Slide Number Placeholder 3"/>
          <p:cNvSpPr>
            <a:spLocks noGrp="1"/>
          </p:cNvSpPr>
          <p:nvPr>
            <p:ph type="sldNum" sz="quarter" idx="5"/>
          </p:nvPr>
        </p:nvSpPr>
        <p:spPr/>
        <p:txBody>
          <a:bodyPr/>
          <a:lstStyle/>
          <a:p>
            <a:fld id="{410562D8-74DC-204D-AD80-C6674D2D358F}" type="slidenum">
              <a:rPr lang="en-GB" smtClean="0"/>
              <a:t>5</a:t>
            </a:fld>
            <a:endParaRPr lang="en-GB"/>
          </a:p>
        </p:txBody>
      </p:sp>
    </p:spTree>
    <p:extLst>
      <p:ext uri="{BB962C8B-B14F-4D97-AF65-F5344CB8AC3E}">
        <p14:creationId xmlns:p14="http://schemas.microsoft.com/office/powerpoint/2010/main" val="716753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Can we develop a solution that enables everyone, regardless of their level of technical knowledge—to easily verify the safety and legitimacy of digital content or links they encounter? </a:t>
            </a:r>
            <a:endParaRPr lang="en-SG" sz="1200" b="1" dirty="0"/>
          </a:p>
          <a:p>
            <a:endParaRPr lang="en-GB" dirty="0"/>
          </a:p>
          <a:p>
            <a:r>
              <a:rPr lang="en-GB" dirty="0"/>
              <a:t>Can we help people remain safe while interacting with digital content?</a:t>
            </a:r>
          </a:p>
          <a:p>
            <a:endParaRPr lang="en-GB" dirty="0"/>
          </a:p>
          <a:p>
            <a:r>
              <a:rPr lang="en-GB" dirty="0"/>
              <a:t>Its not an easy problem to solve.  Many are actively working on different aspects of this.  You are all likely to be familiar with elements of these.  You probably grew up with padlocks in a browser address bar, and people were taught it was a simple way to check if your credit card data was secure.  </a:t>
            </a:r>
            <a:r>
              <a:rPr lang="en-GB" dirty="0" err="1"/>
              <a:t>Browers</a:t>
            </a:r>
            <a:r>
              <a:rPr lang="en-GB" dirty="0"/>
              <a:t> started to implement warnings, asking users were they </a:t>
            </a:r>
            <a:r>
              <a:rPr lang="en-GB" dirty="0" err="1"/>
              <a:t>realy</a:t>
            </a:r>
            <a:r>
              <a:rPr lang="en-GB" dirty="0"/>
              <a:t> sure they wanted to visit the site, or simply just trying to connect to HTTPS versions of the site automatically.  There are many examples where new steps are taken to secure users. Not all were successful, extended certificates, Internet explorer smart tags, </a:t>
            </a:r>
            <a:r>
              <a:rPr lang="en-GB" dirty="0" err="1"/>
              <a:t>google’s</a:t>
            </a:r>
            <a:r>
              <a:rPr lang="en-GB" dirty="0"/>
              <a:t> real name policy on google plus.  Looking at what has worked, what hasn’t, and considering why may help you find some a good way forward.</a:t>
            </a:r>
          </a:p>
          <a:p>
            <a:endParaRPr lang="en-GB" dirty="0"/>
          </a:p>
          <a:p>
            <a:endParaRPr lang="en-SG" b="1" i="0" u="none" strike="noStrike"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SG" sz="1200" b="1" dirty="0"/>
              <a:t>Enable User-Friendly Verification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SG" sz="1200" b="1" dirty="0"/>
              <a:t>Provide User-Centric Alerts and Proactive Safeguards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r>
              <a:rPr lang="en-SG" sz="1200" b="1" dirty="0"/>
              <a:t>Promote Secure Interaction with Digital Content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you are thinking –bear in mind the idea </a:t>
            </a:r>
            <a:r>
              <a:rPr lang="en-SG" b="1" i="0" u="none" strike="noStrike" dirty="0">
                <a:solidFill>
                  <a:srgbClr val="000000"/>
                </a:solidFill>
                <a:effectLst/>
              </a:rPr>
              <a:t>Security should be easier than the thing it's securing, or people will try and go around it.  </a:t>
            </a:r>
          </a:p>
          <a:p>
            <a:endParaRPr lang="en-GB" dirty="0"/>
          </a:p>
          <a:p>
            <a:r>
              <a:rPr lang="en-GB" dirty="0"/>
              <a:t>Can your idea be made to happen in a way that protects a user before they interact with the problem content.  How can we alert users to potential danger in a way that’s going to be received and understood?  Are there ways to direct people away from insecure interactions by default?</a:t>
            </a:r>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10562D8-74DC-204D-AD80-C6674D2D358F}" type="slidenum">
              <a:rPr lang="en-GB" smtClean="0"/>
              <a:t>6</a:t>
            </a:fld>
            <a:endParaRPr lang="en-GB"/>
          </a:p>
        </p:txBody>
      </p:sp>
    </p:spTree>
    <p:extLst>
      <p:ext uri="{BB962C8B-B14F-4D97-AF65-F5344CB8AC3E}">
        <p14:creationId xmlns:p14="http://schemas.microsoft.com/office/powerpoint/2010/main" val="247191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 to note,  while we were talking about this problem, we probably had in mind certain people who are more likely to be victim, but all of us can fall victim to these types of attacks.  Any background, any age.  That’s why its important your ideas shouldn’t focus on any one group and instead should look to aid all of us here in Singapore.</a:t>
            </a:r>
          </a:p>
          <a:p>
            <a:endParaRPr lang="en-GB" dirty="0"/>
          </a:p>
          <a:p>
            <a:r>
              <a:rPr lang="en-GB" dirty="0"/>
              <a:t>Ease of use – </a:t>
            </a:r>
            <a:r>
              <a:rPr lang="en-GB" dirty="0" err="1"/>
              <a:t>Theres</a:t>
            </a:r>
            <a:r>
              <a:rPr lang="en-GB" dirty="0"/>
              <a:t> a phrase, K I S S,  KISS –it means different things to different people, but the one I like is Keep it Simple and Straightforward. People are creatures of habit, and any change in behaviour is hard.  Making solutions as easy to use as possible is important because of this.</a:t>
            </a:r>
          </a:p>
          <a:p>
            <a:endParaRPr lang="en-GB" dirty="0"/>
          </a:p>
          <a:p>
            <a:r>
              <a:rPr lang="en-GB" dirty="0"/>
              <a:t>Look high and low for aid in developing your solution.  Work out examples you use in your </a:t>
            </a:r>
            <a:r>
              <a:rPr lang="en-GB" dirty="0" err="1"/>
              <a:t>everday</a:t>
            </a:r>
            <a:r>
              <a:rPr lang="en-GB" dirty="0"/>
              <a:t> life to problems, and try and see why they work for you?  Can you apply what you’ve learnt there.  Look online, talk to people, we are not restricting where you get your ideas from.</a:t>
            </a:r>
          </a:p>
        </p:txBody>
      </p:sp>
      <p:sp>
        <p:nvSpPr>
          <p:cNvPr id="4" name="Slide Number Placeholder 3"/>
          <p:cNvSpPr>
            <a:spLocks noGrp="1"/>
          </p:cNvSpPr>
          <p:nvPr>
            <p:ph type="sldNum" sz="quarter" idx="5"/>
          </p:nvPr>
        </p:nvSpPr>
        <p:spPr/>
        <p:txBody>
          <a:bodyPr/>
          <a:lstStyle/>
          <a:p>
            <a:fld id="{410562D8-74DC-204D-AD80-C6674D2D358F}" type="slidenum">
              <a:rPr lang="en-GB" smtClean="0"/>
              <a:t>7</a:t>
            </a:fld>
            <a:endParaRPr lang="en-GB"/>
          </a:p>
        </p:txBody>
      </p:sp>
    </p:spTree>
    <p:extLst>
      <p:ext uri="{BB962C8B-B14F-4D97-AF65-F5344CB8AC3E}">
        <p14:creationId xmlns:p14="http://schemas.microsoft.com/office/powerpoint/2010/main" val="407386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to the last slide.</a:t>
            </a:r>
          </a:p>
          <a:p>
            <a:endParaRPr lang="en-GB" dirty="0"/>
          </a:p>
          <a:p>
            <a:r>
              <a:rPr lang="en-GB" dirty="0"/>
              <a:t>You probably know of albert einstein.  He changed the way we viewed the world, by challenging the status quo in both the very small and very big.  The problem we have given is not an easy one but it is important.  No idea here is too big or too small, share it with your team mates, try and work the problem.</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I’ll leave you with an attributed quote from Einstein, *click* it’s a reduction from one of his lectures.  “</a:t>
            </a:r>
            <a:r>
              <a:rPr lang="en-SG" sz="1200" b="0" i="0" u="none" strike="noStrike" dirty="0">
                <a:solidFill>
                  <a:srgbClr val="E2EEFF"/>
                </a:solidFill>
                <a:effectLst/>
                <a:latin typeface="Google Sans"/>
              </a:rPr>
              <a:t>Everything should be made as simple as possible, but not simpler.</a:t>
            </a:r>
            <a:r>
              <a:rPr lang="en-GB" dirty="0"/>
              <a:t>“ I </a:t>
            </a:r>
            <a:r>
              <a:rPr lang="en-GB" dirty="0" err="1"/>
              <a:t>ftnd</a:t>
            </a:r>
            <a:r>
              <a:rPr lang="en-GB" dirty="0"/>
              <a:t> this helpful to remember when I’m overcomplicating my solutions to problems, perhaps you will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 that, I wish you good luck as you embark on making your own impact on this problem, big or small, it is all welcome.  </a:t>
            </a:r>
          </a:p>
        </p:txBody>
      </p:sp>
      <p:sp>
        <p:nvSpPr>
          <p:cNvPr id="4" name="Slide Number Placeholder 3"/>
          <p:cNvSpPr>
            <a:spLocks noGrp="1"/>
          </p:cNvSpPr>
          <p:nvPr>
            <p:ph type="sldNum" sz="quarter" idx="5"/>
          </p:nvPr>
        </p:nvSpPr>
        <p:spPr/>
        <p:txBody>
          <a:bodyPr/>
          <a:lstStyle/>
          <a:p>
            <a:fld id="{410562D8-74DC-204D-AD80-C6674D2D358F}" type="slidenum">
              <a:rPr lang="en-GB" smtClean="0"/>
              <a:t>8</a:t>
            </a:fld>
            <a:endParaRPr lang="en-GB"/>
          </a:p>
        </p:txBody>
      </p:sp>
    </p:spTree>
    <p:extLst>
      <p:ext uri="{BB962C8B-B14F-4D97-AF65-F5344CB8AC3E}">
        <p14:creationId xmlns:p14="http://schemas.microsoft.com/office/powerpoint/2010/main" val="1242626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sv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2951-6563-53ED-46DC-DC01E830FA39}"/>
              </a:ext>
            </a:extLst>
          </p:cNvPr>
          <p:cNvSpPr>
            <a:spLocks noGrp="1"/>
          </p:cNvSpPr>
          <p:nvPr>
            <p:ph type="ctrTitle"/>
          </p:nvPr>
        </p:nvSpPr>
        <p:spPr>
          <a:xfrm>
            <a:off x="1524000" y="1122363"/>
            <a:ext cx="9144000" cy="2387600"/>
          </a:xfrm>
        </p:spPr>
        <p:txBody>
          <a:bodyPr anchor="b"/>
          <a:lstStyle>
            <a:lvl1pPr algn="ctr">
              <a:defRPr sz="6000">
                <a:latin typeface="Raleway" pitchFamily="2" charset="77"/>
              </a:defRPr>
            </a:lvl1pPr>
          </a:lstStyle>
          <a:p>
            <a:r>
              <a:rPr lang="en-GB"/>
              <a:t>Click to edit Master title style</a:t>
            </a:r>
          </a:p>
        </p:txBody>
      </p:sp>
      <p:sp>
        <p:nvSpPr>
          <p:cNvPr id="3" name="Subtitle 2">
            <a:extLst>
              <a:ext uri="{FF2B5EF4-FFF2-40B4-BE49-F238E27FC236}">
                <a16:creationId xmlns:a16="http://schemas.microsoft.com/office/drawing/2014/main" id="{2C9D4A04-9BF8-6B22-AC85-54CB2B375A11}"/>
              </a:ext>
            </a:extLst>
          </p:cNvPr>
          <p:cNvSpPr>
            <a:spLocks noGrp="1"/>
          </p:cNvSpPr>
          <p:nvPr>
            <p:ph type="subTitle" idx="1"/>
          </p:nvPr>
        </p:nvSpPr>
        <p:spPr>
          <a:xfrm>
            <a:off x="1524000" y="3602038"/>
            <a:ext cx="9144000" cy="1655762"/>
          </a:xfrm>
        </p:spPr>
        <p:txBody>
          <a:bodyPr/>
          <a:lstStyle>
            <a:lvl1pPr marL="0" indent="0" algn="ctr">
              <a:buNone/>
              <a:defRPr sz="2400">
                <a:latin typeface="Raleway"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367E682-C3BC-B037-8723-BB1261692616}"/>
              </a:ext>
            </a:extLst>
          </p:cNvPr>
          <p:cNvSpPr>
            <a:spLocks noGrp="1"/>
          </p:cNvSpPr>
          <p:nvPr>
            <p:ph type="dt" sz="half" idx="10"/>
          </p:nvPr>
        </p:nvSpPr>
        <p:spPr/>
        <p:txBody>
          <a:bodyPr/>
          <a:lstStyle>
            <a:lvl1pPr>
              <a:defRPr>
                <a:latin typeface="Raleway" pitchFamily="2" charset="77"/>
              </a:defRPr>
            </a:lvl1pPr>
          </a:lstStyle>
          <a:p>
            <a:fld id="{CF0FFED3-EC39-924D-957E-A40C7ED7368E}" type="datetimeFigureOut">
              <a:rPr lang="en-GB" smtClean="0"/>
              <a:pPr/>
              <a:t>29/08/2024</a:t>
            </a:fld>
            <a:endParaRPr lang="en-GB"/>
          </a:p>
        </p:txBody>
      </p:sp>
      <p:sp>
        <p:nvSpPr>
          <p:cNvPr id="5" name="Footer Placeholder 4">
            <a:extLst>
              <a:ext uri="{FF2B5EF4-FFF2-40B4-BE49-F238E27FC236}">
                <a16:creationId xmlns:a16="http://schemas.microsoft.com/office/drawing/2014/main" id="{737FC0EA-50B3-2AD3-0992-A4E8494D6C0C}"/>
              </a:ext>
            </a:extLst>
          </p:cNvPr>
          <p:cNvSpPr>
            <a:spLocks noGrp="1"/>
          </p:cNvSpPr>
          <p:nvPr>
            <p:ph type="ftr" sz="quarter" idx="11"/>
          </p:nvPr>
        </p:nvSpPr>
        <p:spPr/>
        <p:txBody>
          <a:bodyPr/>
          <a:lstStyle>
            <a:lvl1pPr>
              <a:defRPr>
                <a:latin typeface="Raleway" pitchFamily="2" charset="77"/>
              </a:defRPr>
            </a:lvl1pPr>
          </a:lstStyle>
          <a:p>
            <a:endParaRPr lang="en-GB"/>
          </a:p>
        </p:txBody>
      </p:sp>
      <p:sp>
        <p:nvSpPr>
          <p:cNvPr id="6" name="Slide Number Placeholder 5">
            <a:extLst>
              <a:ext uri="{FF2B5EF4-FFF2-40B4-BE49-F238E27FC236}">
                <a16:creationId xmlns:a16="http://schemas.microsoft.com/office/drawing/2014/main" id="{78EB5B2B-B4C9-6816-B79B-76C01B452994}"/>
              </a:ext>
            </a:extLst>
          </p:cNvPr>
          <p:cNvSpPr>
            <a:spLocks noGrp="1"/>
          </p:cNvSpPr>
          <p:nvPr>
            <p:ph type="sldNum" sz="quarter" idx="12"/>
          </p:nvPr>
        </p:nvSpPr>
        <p:spPr/>
        <p:txBody>
          <a:bodyPr/>
          <a:lstStyle>
            <a:lvl1pPr>
              <a:defRPr>
                <a:latin typeface="Raleway" pitchFamily="2" charset="77"/>
              </a:defRPr>
            </a:lvl1pPr>
          </a:lstStyle>
          <a:p>
            <a:fld id="{D241B9BD-D1AF-B24B-B0FB-500747C7E778}" type="slidenum">
              <a:rPr lang="en-GB" smtClean="0"/>
              <a:pPr/>
              <a:t>‹#›</a:t>
            </a:fld>
            <a:endParaRPr lang="en-GB"/>
          </a:p>
        </p:txBody>
      </p:sp>
    </p:spTree>
    <p:extLst>
      <p:ext uri="{BB962C8B-B14F-4D97-AF65-F5344CB8AC3E}">
        <p14:creationId xmlns:p14="http://schemas.microsoft.com/office/powerpoint/2010/main" val="3515808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E3663-C0F0-3E58-1A43-779DDA0766A4}"/>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721789E-BCE6-7D2E-B2B2-F3D80762663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9970214-73E0-935E-D13E-24F356606DB1}"/>
              </a:ext>
            </a:extLst>
          </p:cNvPr>
          <p:cNvSpPr>
            <a:spLocks noGrp="1"/>
          </p:cNvSpPr>
          <p:nvPr>
            <p:ph type="dt" sz="half" idx="10"/>
          </p:nvPr>
        </p:nvSpPr>
        <p:spPr/>
        <p:txBody>
          <a:bodyPr/>
          <a:lstStyle/>
          <a:p>
            <a:fld id="{CF0FFED3-EC39-924D-957E-A40C7ED7368E}" type="datetimeFigureOut">
              <a:rPr lang="en-GB" smtClean="0"/>
              <a:t>29/08/2024</a:t>
            </a:fld>
            <a:endParaRPr lang="en-GB"/>
          </a:p>
        </p:txBody>
      </p:sp>
      <p:sp>
        <p:nvSpPr>
          <p:cNvPr id="5" name="Footer Placeholder 4">
            <a:extLst>
              <a:ext uri="{FF2B5EF4-FFF2-40B4-BE49-F238E27FC236}">
                <a16:creationId xmlns:a16="http://schemas.microsoft.com/office/drawing/2014/main" id="{677E93DD-B986-8EE4-F7F4-7D9BCFBEE1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E3F4D1-87FF-1928-1543-3AFDE9FCE94E}"/>
              </a:ext>
            </a:extLst>
          </p:cNvPr>
          <p:cNvSpPr>
            <a:spLocks noGrp="1"/>
          </p:cNvSpPr>
          <p:nvPr>
            <p:ph type="sldNum" sz="quarter" idx="12"/>
          </p:nvPr>
        </p:nvSpPr>
        <p:spPr/>
        <p:txBody>
          <a:bodyPr/>
          <a:lstStyle/>
          <a:p>
            <a:fld id="{D241B9BD-D1AF-B24B-B0FB-500747C7E778}" type="slidenum">
              <a:rPr lang="en-GB" smtClean="0"/>
              <a:t>‹#›</a:t>
            </a:fld>
            <a:endParaRPr lang="en-GB"/>
          </a:p>
        </p:txBody>
      </p:sp>
    </p:spTree>
    <p:extLst>
      <p:ext uri="{BB962C8B-B14F-4D97-AF65-F5344CB8AC3E}">
        <p14:creationId xmlns:p14="http://schemas.microsoft.com/office/powerpoint/2010/main" val="100155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28A4E8-2CE8-8634-F20E-8B483F33CF6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EF7E54E4-B86F-188B-23C0-55BE6EDA162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2C0D44D-5357-EB10-6246-9FB1AE777CCB}"/>
              </a:ext>
            </a:extLst>
          </p:cNvPr>
          <p:cNvSpPr>
            <a:spLocks noGrp="1"/>
          </p:cNvSpPr>
          <p:nvPr>
            <p:ph type="dt" sz="half" idx="10"/>
          </p:nvPr>
        </p:nvSpPr>
        <p:spPr/>
        <p:txBody>
          <a:bodyPr/>
          <a:lstStyle/>
          <a:p>
            <a:fld id="{CF0FFED3-EC39-924D-957E-A40C7ED7368E}" type="datetimeFigureOut">
              <a:rPr lang="en-GB" smtClean="0"/>
              <a:t>29/08/2024</a:t>
            </a:fld>
            <a:endParaRPr lang="en-GB"/>
          </a:p>
        </p:txBody>
      </p:sp>
      <p:sp>
        <p:nvSpPr>
          <p:cNvPr id="5" name="Footer Placeholder 4">
            <a:extLst>
              <a:ext uri="{FF2B5EF4-FFF2-40B4-BE49-F238E27FC236}">
                <a16:creationId xmlns:a16="http://schemas.microsoft.com/office/drawing/2014/main" id="{C9CAB60F-C5C4-E401-BD9A-99FB6B0049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735A58-9D08-72DF-4C0D-0363B4BC05DE}"/>
              </a:ext>
            </a:extLst>
          </p:cNvPr>
          <p:cNvSpPr>
            <a:spLocks noGrp="1"/>
          </p:cNvSpPr>
          <p:nvPr>
            <p:ph type="sldNum" sz="quarter" idx="12"/>
          </p:nvPr>
        </p:nvSpPr>
        <p:spPr/>
        <p:txBody>
          <a:bodyPr/>
          <a:lstStyle/>
          <a:p>
            <a:fld id="{D241B9BD-D1AF-B24B-B0FB-500747C7E778}" type="slidenum">
              <a:rPr lang="en-GB" smtClean="0"/>
              <a:t>‹#›</a:t>
            </a:fld>
            <a:endParaRPr lang="en-GB"/>
          </a:p>
        </p:txBody>
      </p:sp>
    </p:spTree>
    <p:extLst>
      <p:ext uri="{BB962C8B-B14F-4D97-AF65-F5344CB8AC3E}">
        <p14:creationId xmlns:p14="http://schemas.microsoft.com/office/powerpoint/2010/main" val="3774035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6BD56-AAC3-07F9-D7D6-35437942D754}"/>
              </a:ext>
            </a:extLst>
          </p:cNvPr>
          <p:cNvSpPr>
            <a:spLocks noGrp="1"/>
          </p:cNvSpPr>
          <p:nvPr>
            <p:ph type="title"/>
          </p:nvPr>
        </p:nvSpPr>
        <p:spPr/>
        <p:txBody>
          <a:bodyPr/>
          <a:lstStyle/>
          <a:p>
            <a:r>
              <a:rPr lang="en-GB"/>
              <a:t>Click to edit Master title style</a:t>
            </a:r>
          </a:p>
        </p:txBody>
      </p:sp>
      <p:sp>
        <p:nvSpPr>
          <p:cNvPr id="3" name="Text Placeholder 2">
            <a:extLst>
              <a:ext uri="{FF2B5EF4-FFF2-40B4-BE49-F238E27FC236}">
                <a16:creationId xmlns:a16="http://schemas.microsoft.com/office/drawing/2014/main" id="{09DE1324-3622-F3C6-8E24-2CC33351F6BE}"/>
              </a:ext>
            </a:extLst>
          </p:cNvPr>
          <p:cNvSpPr>
            <a:spLocks noGrp="1"/>
          </p:cNvSpPr>
          <p:nvPr>
            <p:ph type="body"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3FBDD0A-3788-94C3-6271-B5F68818E7D1}"/>
              </a:ext>
            </a:extLst>
          </p:cNvPr>
          <p:cNvSpPr>
            <a:spLocks noGrp="1"/>
          </p:cNvSpPr>
          <p:nvPr>
            <p:ph type="dt" sz="half" idx="10"/>
          </p:nvPr>
        </p:nvSpPr>
        <p:spPr/>
        <p:txBody>
          <a:bodyPr/>
          <a:lstStyle/>
          <a:p>
            <a:fld id="{CF0FFED3-EC39-924D-957E-A40C7ED7368E}" type="datetimeFigureOut">
              <a:rPr lang="en-GB" smtClean="0"/>
              <a:t>29/08/2024</a:t>
            </a:fld>
            <a:endParaRPr lang="en-GB"/>
          </a:p>
        </p:txBody>
      </p:sp>
      <p:sp>
        <p:nvSpPr>
          <p:cNvPr id="5" name="Footer Placeholder 4">
            <a:extLst>
              <a:ext uri="{FF2B5EF4-FFF2-40B4-BE49-F238E27FC236}">
                <a16:creationId xmlns:a16="http://schemas.microsoft.com/office/drawing/2014/main" id="{30F6FD9A-D888-B1F6-57EB-276D5B903C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BFD715-8E43-FC06-B1CF-276292BEACF7}"/>
              </a:ext>
            </a:extLst>
          </p:cNvPr>
          <p:cNvSpPr>
            <a:spLocks noGrp="1"/>
          </p:cNvSpPr>
          <p:nvPr>
            <p:ph type="sldNum" sz="quarter" idx="12"/>
          </p:nvPr>
        </p:nvSpPr>
        <p:spPr/>
        <p:txBody>
          <a:bodyPr/>
          <a:lstStyle/>
          <a:p>
            <a:fld id="{D241B9BD-D1AF-B24B-B0FB-500747C7E778}" type="slidenum">
              <a:rPr lang="en-GB" smtClean="0"/>
              <a:t>‹#›</a:t>
            </a:fld>
            <a:endParaRPr lang="en-GB"/>
          </a:p>
        </p:txBody>
      </p:sp>
    </p:spTree>
    <p:extLst>
      <p:ext uri="{BB962C8B-B14F-4D97-AF65-F5344CB8AC3E}">
        <p14:creationId xmlns:p14="http://schemas.microsoft.com/office/powerpoint/2010/main" val="1582267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with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B4907-591B-08E8-431B-D6D67A4C13A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CEAA15-3BC4-534A-D939-2815E299B85E}"/>
              </a:ext>
            </a:extLst>
          </p:cNvPr>
          <p:cNvSpPr>
            <a:spLocks noGrp="1"/>
          </p:cNvSpPr>
          <p:nvPr>
            <p:ph type="title" hasCustomPrompt="1"/>
          </p:nvPr>
        </p:nvSpPr>
        <p:spPr>
          <a:xfrm>
            <a:off x="715847" y="203408"/>
            <a:ext cx="10706835" cy="859135"/>
          </a:xfrm>
        </p:spPr>
        <p:txBody>
          <a:bodyPr anchor="b"/>
          <a:lstStyle>
            <a:lvl1pPr>
              <a:defRPr sz="2250" spc="0">
                <a:solidFill>
                  <a:schemeClr val="bg1"/>
                </a:solidFill>
              </a:defRPr>
            </a:lvl1pPr>
          </a:lstStyle>
          <a:p>
            <a:r>
              <a:rPr lang="en-US"/>
              <a:t>Titles in Segoe UI 30pt one line maximum. </a:t>
            </a:r>
          </a:p>
        </p:txBody>
      </p:sp>
      <p:sp>
        <p:nvSpPr>
          <p:cNvPr id="3" name="Text Placeholder 2">
            <a:extLst>
              <a:ext uri="{FF2B5EF4-FFF2-40B4-BE49-F238E27FC236}">
                <a16:creationId xmlns:a16="http://schemas.microsoft.com/office/drawing/2014/main" id="{F373A070-C156-B42D-A47F-0BBD64F83F9C}"/>
              </a:ext>
            </a:extLst>
          </p:cNvPr>
          <p:cNvSpPr>
            <a:spLocks noGrp="1"/>
          </p:cNvSpPr>
          <p:nvPr>
            <p:ph type="body" idx="1" hasCustomPrompt="1"/>
          </p:nvPr>
        </p:nvSpPr>
        <p:spPr>
          <a:xfrm>
            <a:off x="719163" y="1067389"/>
            <a:ext cx="10703343" cy="752108"/>
          </a:xfrm>
        </p:spPr>
        <p:txBody>
          <a:bodyPr>
            <a:noAutofit/>
          </a:bodyPr>
          <a:lstStyle>
            <a:lvl1pPr marL="0" indent="0">
              <a:buNone/>
              <a:defRPr sz="1500" b="0">
                <a:solidFill>
                  <a:schemeClr val="bg1"/>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r>
              <a:rPr lang="en-US"/>
              <a:t>SUBHEADINGS, OR CONTINUATIONS OF THE TITLE ABOVE IN SEGOE UI 20PT, SPLIT OVER TWO LINES MAXIMUM.</a:t>
            </a:r>
          </a:p>
        </p:txBody>
      </p:sp>
      <p:sp>
        <p:nvSpPr>
          <p:cNvPr id="4" name="Text Placeholder 2">
            <a:extLst>
              <a:ext uri="{FF2B5EF4-FFF2-40B4-BE49-F238E27FC236}">
                <a16:creationId xmlns:a16="http://schemas.microsoft.com/office/drawing/2014/main" id="{DBAD82BD-AE86-A506-8AA6-B0E98F13E6FC}"/>
              </a:ext>
            </a:extLst>
          </p:cNvPr>
          <p:cNvSpPr>
            <a:spLocks noGrp="1"/>
          </p:cNvSpPr>
          <p:nvPr>
            <p:ph type="body" idx="21" hasCustomPrompt="1"/>
          </p:nvPr>
        </p:nvSpPr>
        <p:spPr>
          <a:xfrm>
            <a:off x="719163" y="1842074"/>
            <a:ext cx="10703343" cy="3999927"/>
          </a:xfrm>
        </p:spPr>
        <p:txBody>
          <a:bodyPr>
            <a:noAutofit/>
          </a:bodyPr>
          <a:lstStyle>
            <a:lvl1pPr marL="0" indent="0">
              <a:buNone/>
              <a:defRPr sz="1200" b="0">
                <a:solidFill>
                  <a:schemeClr val="bg1"/>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r>
              <a:rPr lang="en-US"/>
              <a:t>Body copy in Segoe UI 16pt.</a:t>
            </a:r>
          </a:p>
        </p:txBody>
      </p:sp>
    </p:spTree>
    <p:extLst>
      <p:ext uri="{BB962C8B-B14F-4D97-AF65-F5344CB8AC3E}">
        <p14:creationId xmlns:p14="http://schemas.microsoft.com/office/powerpoint/2010/main" val="1022612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with Fram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EAA15-3BC4-534A-D939-2815E299B85E}"/>
              </a:ext>
            </a:extLst>
          </p:cNvPr>
          <p:cNvSpPr>
            <a:spLocks noGrp="1"/>
          </p:cNvSpPr>
          <p:nvPr>
            <p:ph type="title" hasCustomPrompt="1"/>
          </p:nvPr>
        </p:nvSpPr>
        <p:spPr>
          <a:xfrm>
            <a:off x="715847" y="203408"/>
            <a:ext cx="10706835" cy="859135"/>
          </a:xfrm>
        </p:spPr>
        <p:txBody>
          <a:bodyPr anchor="b"/>
          <a:lstStyle>
            <a:lvl1pPr>
              <a:defRPr sz="2250" spc="0">
                <a:solidFill>
                  <a:schemeClr val="tx1"/>
                </a:solidFill>
              </a:defRPr>
            </a:lvl1pPr>
          </a:lstStyle>
          <a:p>
            <a:r>
              <a:rPr lang="en-US"/>
              <a:t>Titles in Segoe UI 30pt one line maximum. </a:t>
            </a:r>
          </a:p>
        </p:txBody>
      </p:sp>
      <p:sp>
        <p:nvSpPr>
          <p:cNvPr id="4" name="Graphic 1">
            <a:extLst>
              <a:ext uri="{FF2B5EF4-FFF2-40B4-BE49-F238E27FC236}">
                <a16:creationId xmlns:a16="http://schemas.microsoft.com/office/drawing/2014/main" id="{DEDFF2D4-A8BF-D453-600D-6CBCB40EF7B0}"/>
              </a:ext>
            </a:extLst>
          </p:cNvPr>
          <p:cNvSpPr/>
          <p:nvPr userDrawn="1"/>
        </p:nvSpPr>
        <p:spPr>
          <a:xfrm>
            <a:off x="0" y="2040751"/>
            <a:ext cx="1593843" cy="3746148"/>
          </a:xfrm>
          <a:custGeom>
            <a:avLst/>
            <a:gdLst>
              <a:gd name="connsiteX0" fmla="*/ 1522679 w 1593842"/>
              <a:gd name="connsiteY0" fmla="*/ 1539022 h 3746148"/>
              <a:gd name="connsiteX1" fmla="*/ 1420034 w 1593842"/>
              <a:gd name="connsiteY1" fmla="*/ 979670 h 3746148"/>
              <a:gd name="connsiteX2" fmla="*/ 0 w 1593842"/>
              <a:gd name="connsiteY2" fmla="*/ 0 h 3746148"/>
              <a:gd name="connsiteX3" fmla="*/ 0 w 1593842"/>
              <a:gd name="connsiteY3" fmla="*/ 1079857 h 3746148"/>
              <a:gd name="connsiteX4" fmla="*/ 179939 w 1593842"/>
              <a:gd name="connsiteY4" fmla="*/ 1201632 h 3746148"/>
              <a:gd name="connsiteX5" fmla="*/ 287593 w 1593842"/>
              <a:gd name="connsiteY5" fmla="*/ 1760042 h 3746148"/>
              <a:gd name="connsiteX6" fmla="*/ 0 w 1593842"/>
              <a:gd name="connsiteY6" fmla="*/ 2185003 h 3746148"/>
              <a:gd name="connsiteX7" fmla="*/ 0 w 1593842"/>
              <a:gd name="connsiteY7" fmla="*/ 3746149 h 3746148"/>
              <a:gd name="connsiteX8" fmla="*/ 1522679 w 1593842"/>
              <a:gd name="connsiteY8" fmla="*/ 1539022 h 374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842" h="3746148">
                <a:moveTo>
                  <a:pt x="1522679" y="1539022"/>
                </a:moveTo>
                <a:cubicBezTo>
                  <a:pt x="1648792" y="1356215"/>
                  <a:pt x="1602840" y="1105789"/>
                  <a:pt x="1420034" y="979670"/>
                </a:cubicBezTo>
                <a:lnTo>
                  <a:pt x="0" y="0"/>
                </a:lnTo>
                <a:lnTo>
                  <a:pt x="0" y="1079857"/>
                </a:lnTo>
                <a:lnTo>
                  <a:pt x="179939" y="1201632"/>
                </a:lnTo>
                <a:cubicBezTo>
                  <a:pt x="363867" y="1326102"/>
                  <a:pt x="412066" y="1576110"/>
                  <a:pt x="287593" y="1760042"/>
                </a:cubicBezTo>
                <a:lnTo>
                  <a:pt x="0" y="2185003"/>
                </a:lnTo>
                <a:lnTo>
                  <a:pt x="0" y="3746149"/>
                </a:lnTo>
                <a:lnTo>
                  <a:pt x="1522679" y="1539022"/>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5722" cap="flat">
            <a:noFill/>
            <a:prstDash val="solid"/>
            <a:miter/>
          </a:ln>
        </p:spPr>
        <p:txBody>
          <a:bodyPr rtlCol="0" anchor="ctr"/>
          <a:lstStyle/>
          <a:p>
            <a:endParaRPr lang="en-SG" sz="1350"/>
          </a:p>
        </p:txBody>
      </p:sp>
    </p:spTree>
    <p:extLst>
      <p:ext uri="{BB962C8B-B14F-4D97-AF65-F5344CB8AC3E}">
        <p14:creationId xmlns:p14="http://schemas.microsoft.com/office/powerpoint/2010/main" val="2130701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EAA15-3BC4-534A-D939-2815E299B85E}"/>
              </a:ext>
            </a:extLst>
          </p:cNvPr>
          <p:cNvSpPr>
            <a:spLocks noGrp="1"/>
          </p:cNvSpPr>
          <p:nvPr>
            <p:ph type="title" hasCustomPrompt="1"/>
          </p:nvPr>
        </p:nvSpPr>
        <p:spPr>
          <a:xfrm>
            <a:off x="715847" y="203408"/>
            <a:ext cx="10706835" cy="859135"/>
          </a:xfrm>
        </p:spPr>
        <p:txBody>
          <a:bodyPr anchor="b"/>
          <a:lstStyle>
            <a:lvl1pPr>
              <a:defRPr sz="2250" spc="0">
                <a:solidFill>
                  <a:schemeClr val="tx1"/>
                </a:solidFill>
              </a:defRPr>
            </a:lvl1pPr>
          </a:lstStyle>
          <a:p>
            <a:r>
              <a:rPr lang="en-US"/>
              <a:t>Titles in Segoe UI 30pt one line maximum. </a:t>
            </a:r>
          </a:p>
        </p:txBody>
      </p:sp>
    </p:spTree>
    <p:extLst>
      <p:ext uri="{BB962C8B-B14F-4D97-AF65-F5344CB8AC3E}">
        <p14:creationId xmlns:p14="http://schemas.microsoft.com/office/powerpoint/2010/main" val="3326578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Slid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99CA727-A44A-43D0-A198-5FDF189C8F9F}"/>
              </a:ext>
            </a:extLst>
          </p:cNvPr>
          <p:cNvGraphicFramePr>
            <a:graphicFrameLocks noChangeAspect="1"/>
          </p:cNvGraphicFramePr>
          <p:nvPr userDrawn="1">
            <p:custDataLst>
              <p:tags r:id="rId1"/>
            </p:custDataLst>
            <p:extLst>
              <p:ext uri="{D42A27DB-BD31-4B8C-83A1-F6EECF244321}">
                <p14:modId xmlns:p14="http://schemas.microsoft.com/office/powerpoint/2010/main" val="2933535851"/>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4" name="Object 3" hidden="1">
                        <a:extLst>
                          <a:ext uri="{FF2B5EF4-FFF2-40B4-BE49-F238E27FC236}">
                            <a16:creationId xmlns:a16="http://schemas.microsoft.com/office/drawing/2014/main" id="{B99CA727-A44A-43D0-A198-5FDF189C8F9F}"/>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8DF3A2FC-46AB-7708-6E0E-14E3E538A72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379"/>
          <a:stretch/>
        </p:blipFill>
        <p:spPr>
          <a:xfrm>
            <a:off x="0" y="0"/>
            <a:ext cx="12192000" cy="6858000"/>
          </a:xfrm>
          <a:prstGeom prst="rect">
            <a:avLst/>
          </a:prstGeom>
        </p:spPr>
      </p:pic>
      <p:pic>
        <p:nvPicPr>
          <p:cNvPr id="13" name="Graphic 12">
            <a:extLst>
              <a:ext uri="{FF2B5EF4-FFF2-40B4-BE49-F238E27FC236}">
                <a16:creationId xmlns:a16="http://schemas.microsoft.com/office/drawing/2014/main" id="{F30B4472-2B0D-491B-B65C-3DD0999F7545}"/>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11967" y="332656"/>
            <a:ext cx="864096" cy="864096"/>
          </a:xfrm>
          <a:prstGeom prst="rect">
            <a:avLst/>
          </a:prstGeom>
        </p:spPr>
      </p:pic>
      <p:sp>
        <p:nvSpPr>
          <p:cNvPr id="9" name="Title 1">
            <a:extLst>
              <a:ext uri="{FF2B5EF4-FFF2-40B4-BE49-F238E27FC236}">
                <a16:creationId xmlns:a16="http://schemas.microsoft.com/office/drawing/2014/main" id="{7394016F-DC95-BC3B-DF11-2F915782DFED}"/>
              </a:ext>
            </a:extLst>
          </p:cNvPr>
          <p:cNvSpPr>
            <a:spLocks noGrp="1"/>
          </p:cNvSpPr>
          <p:nvPr>
            <p:ph type="ctrTitle" hasCustomPrompt="1"/>
          </p:nvPr>
        </p:nvSpPr>
        <p:spPr>
          <a:xfrm>
            <a:off x="716083" y="1357926"/>
            <a:ext cx="6554507" cy="2440042"/>
          </a:xfrm>
          <a:prstGeom prst="rect">
            <a:avLst/>
          </a:prstGeom>
        </p:spPr>
        <p:txBody>
          <a:bodyPr vert="horz" anchor="b">
            <a:normAutofit/>
          </a:bodyPr>
          <a:lstStyle>
            <a:lvl1pPr algn="l">
              <a:lnSpc>
                <a:spcPct val="100000"/>
              </a:lnSpc>
              <a:defRPr sz="2700" b="1" spc="0">
                <a:solidFill>
                  <a:schemeClr val="bg1"/>
                </a:solidFill>
              </a:defRPr>
            </a:lvl1pPr>
          </a:lstStyle>
          <a:p>
            <a:r>
              <a:rPr lang="en-US"/>
              <a:t>Headings in Segoe UI bold 36pt two lines maximum.</a:t>
            </a:r>
          </a:p>
        </p:txBody>
      </p:sp>
      <p:sp>
        <p:nvSpPr>
          <p:cNvPr id="10" name="Subtitle 2">
            <a:extLst>
              <a:ext uri="{FF2B5EF4-FFF2-40B4-BE49-F238E27FC236}">
                <a16:creationId xmlns:a16="http://schemas.microsoft.com/office/drawing/2014/main" id="{8B207DA4-61EF-46B9-040A-1D879DB94295}"/>
              </a:ext>
            </a:extLst>
          </p:cNvPr>
          <p:cNvSpPr>
            <a:spLocks noGrp="1"/>
          </p:cNvSpPr>
          <p:nvPr>
            <p:ph type="subTitle" idx="1" hasCustomPrompt="1"/>
          </p:nvPr>
        </p:nvSpPr>
        <p:spPr>
          <a:xfrm>
            <a:off x="716083" y="3813734"/>
            <a:ext cx="5040312" cy="1764770"/>
          </a:xfrm>
          <a:prstGeom prst="rect">
            <a:avLst/>
          </a:prstGeom>
        </p:spPr>
        <p:txBody>
          <a:bodyPr>
            <a:noAutofit/>
          </a:bodyPr>
          <a:lstStyle>
            <a:lvl1pPr marL="0" indent="0" algn="l">
              <a:buNone/>
              <a:defRPr sz="1500">
                <a:solidFill>
                  <a:schemeClr val="bg1"/>
                </a:solidFill>
                <a:latin typeface="+mn-lt"/>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SUBTITLES ARE IN SEGOE UI 20PT UPPERCASE TWO LINES MAXIMUM.</a:t>
            </a:r>
          </a:p>
        </p:txBody>
      </p:sp>
      <p:sp>
        <p:nvSpPr>
          <p:cNvPr id="14" name="Text Placeholder 27">
            <a:extLst>
              <a:ext uri="{FF2B5EF4-FFF2-40B4-BE49-F238E27FC236}">
                <a16:creationId xmlns:a16="http://schemas.microsoft.com/office/drawing/2014/main" id="{F170FAC2-6633-6F97-BD98-DA6C147C34A5}"/>
              </a:ext>
            </a:extLst>
          </p:cNvPr>
          <p:cNvSpPr>
            <a:spLocks noGrp="1"/>
          </p:cNvSpPr>
          <p:nvPr>
            <p:ph type="body" sz="quarter" idx="10" hasCustomPrompt="1"/>
          </p:nvPr>
        </p:nvSpPr>
        <p:spPr>
          <a:xfrm>
            <a:off x="716083" y="6032500"/>
            <a:ext cx="2195512" cy="285020"/>
          </a:xfrm>
          <a:prstGeom prst="rect">
            <a:avLst/>
          </a:prstGeom>
        </p:spPr>
        <p:txBody>
          <a:bodyPr anchor="ctr">
            <a:noAutofit/>
          </a:bodyPr>
          <a:lstStyle>
            <a:lvl1pPr marL="0" indent="0">
              <a:buNone/>
              <a:defRPr sz="900">
                <a:solidFill>
                  <a:schemeClr val="bg2"/>
                </a:solidFill>
              </a:defRPr>
            </a:lvl1pPr>
          </a:lstStyle>
          <a:p>
            <a:pPr lvl="0"/>
            <a:r>
              <a:rPr lang="en-US"/>
              <a:t>DD.MM.YYYY</a:t>
            </a:r>
            <a:endParaRPr lang="en-SG"/>
          </a:p>
        </p:txBody>
      </p:sp>
      <p:sp>
        <p:nvSpPr>
          <p:cNvPr id="3" name="Text Placeholder 27">
            <a:extLst>
              <a:ext uri="{FF2B5EF4-FFF2-40B4-BE49-F238E27FC236}">
                <a16:creationId xmlns:a16="http://schemas.microsoft.com/office/drawing/2014/main" id="{431387C5-606A-7C7B-53AD-6E56A408A3DA}"/>
              </a:ext>
            </a:extLst>
          </p:cNvPr>
          <p:cNvSpPr>
            <a:spLocks noGrp="1"/>
          </p:cNvSpPr>
          <p:nvPr>
            <p:ph type="body" sz="quarter" idx="12" hasCustomPrompt="1"/>
          </p:nvPr>
        </p:nvSpPr>
        <p:spPr>
          <a:xfrm>
            <a:off x="9972061" y="6146803"/>
            <a:ext cx="1482119" cy="170721"/>
          </a:xfrm>
          <a:prstGeom prst="rect">
            <a:avLst/>
          </a:prstGeom>
        </p:spPr>
        <p:txBody>
          <a:bodyPr anchor="ctr">
            <a:noAutofit/>
          </a:bodyPr>
          <a:lstStyle>
            <a:lvl1pPr marL="0" indent="0" algn="r">
              <a:buNone/>
              <a:defRPr sz="900" b="0" i="0">
                <a:solidFill>
                  <a:schemeClr val="bg1"/>
                </a:solidFill>
                <a:latin typeface="Segoe UI" panose="020B0502040204020203" pitchFamily="34" charset="0"/>
              </a:defRPr>
            </a:lvl1pPr>
          </a:lstStyle>
          <a:p>
            <a:pPr lvl="0"/>
            <a:r>
              <a:rPr lang="en-US"/>
              <a:t>Version</a:t>
            </a:r>
            <a:endParaRPr lang="en-SG"/>
          </a:p>
        </p:txBody>
      </p:sp>
    </p:spTree>
    <p:extLst>
      <p:ext uri="{BB962C8B-B14F-4D97-AF65-F5344CB8AC3E}">
        <p14:creationId xmlns:p14="http://schemas.microsoft.com/office/powerpoint/2010/main" val="1219596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053CF-C3C9-BEBA-421A-229F2FC3D5C4}"/>
              </a:ext>
            </a:extLst>
          </p:cNvPr>
          <p:cNvSpPr>
            <a:spLocks noGrp="1"/>
          </p:cNvSpPr>
          <p:nvPr>
            <p:ph type="title"/>
          </p:nvPr>
        </p:nvSpPr>
        <p:spPr/>
        <p:txBody>
          <a:bodyPr/>
          <a:lstStyle>
            <a:lvl1pPr>
              <a:defRPr>
                <a:latin typeface="Lato" panose="020F0502020204030203" pitchFamily="34" charset="77"/>
              </a:defRPr>
            </a:lvl1pPr>
          </a:lstStyle>
          <a:p>
            <a:r>
              <a:rPr lang="en-GB" dirty="0"/>
              <a:t>Click to edit Master title style</a:t>
            </a:r>
          </a:p>
        </p:txBody>
      </p:sp>
      <p:sp>
        <p:nvSpPr>
          <p:cNvPr id="3" name="Content Placeholder 2">
            <a:extLst>
              <a:ext uri="{FF2B5EF4-FFF2-40B4-BE49-F238E27FC236}">
                <a16:creationId xmlns:a16="http://schemas.microsoft.com/office/drawing/2014/main" id="{186B66F0-4889-8460-188C-E32F44744F6C}"/>
              </a:ext>
            </a:extLst>
          </p:cNvPr>
          <p:cNvSpPr>
            <a:spLocks noGrp="1"/>
          </p:cNvSpPr>
          <p:nvPr>
            <p:ph idx="1"/>
          </p:nvPr>
        </p:nvSpPr>
        <p:spPr/>
        <p:txBody>
          <a:bodyPr/>
          <a:lstStyle>
            <a:lvl1pPr>
              <a:defRPr>
                <a:latin typeface="Lato" panose="020F0502020204030203" pitchFamily="34" charset="77"/>
              </a:defRPr>
            </a:lvl1pPr>
            <a:lvl2pPr>
              <a:defRPr>
                <a:latin typeface="Lato" panose="020F0502020204030203" pitchFamily="34" charset="77"/>
              </a:defRPr>
            </a:lvl2pPr>
            <a:lvl3pPr>
              <a:defRPr>
                <a:latin typeface="Lato" panose="020F0502020204030203" pitchFamily="34" charset="77"/>
              </a:defRPr>
            </a:lvl3pPr>
            <a:lvl4pPr>
              <a:defRPr>
                <a:latin typeface="Lato" panose="020F0502020204030203" pitchFamily="34" charset="77"/>
              </a:defRPr>
            </a:lvl4pPr>
            <a:lvl5pPr>
              <a:defRPr>
                <a:latin typeface="Lato" panose="020F05020202040302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0C10882E-AD74-8BEF-7303-7A9E66ADBCD1}"/>
              </a:ext>
            </a:extLst>
          </p:cNvPr>
          <p:cNvSpPr>
            <a:spLocks noGrp="1"/>
          </p:cNvSpPr>
          <p:nvPr>
            <p:ph type="dt" sz="half" idx="10"/>
          </p:nvPr>
        </p:nvSpPr>
        <p:spPr/>
        <p:txBody>
          <a:bodyPr/>
          <a:lstStyle/>
          <a:p>
            <a:fld id="{CF0FFED3-EC39-924D-957E-A40C7ED7368E}" type="datetimeFigureOut">
              <a:rPr lang="en-GB" smtClean="0"/>
              <a:t>29/08/2024</a:t>
            </a:fld>
            <a:endParaRPr lang="en-GB"/>
          </a:p>
        </p:txBody>
      </p:sp>
      <p:sp>
        <p:nvSpPr>
          <p:cNvPr id="5" name="Footer Placeholder 4">
            <a:extLst>
              <a:ext uri="{FF2B5EF4-FFF2-40B4-BE49-F238E27FC236}">
                <a16:creationId xmlns:a16="http://schemas.microsoft.com/office/drawing/2014/main" id="{EB6178D3-53AC-5A0B-7CEB-D638EBBAEE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09884A-B6A4-B5CC-9CA3-F60E4B15D08E}"/>
              </a:ext>
            </a:extLst>
          </p:cNvPr>
          <p:cNvSpPr>
            <a:spLocks noGrp="1"/>
          </p:cNvSpPr>
          <p:nvPr>
            <p:ph type="sldNum" sz="quarter" idx="12"/>
          </p:nvPr>
        </p:nvSpPr>
        <p:spPr/>
        <p:txBody>
          <a:bodyPr/>
          <a:lstStyle/>
          <a:p>
            <a:fld id="{D241B9BD-D1AF-B24B-B0FB-500747C7E778}" type="slidenum">
              <a:rPr lang="en-GB" smtClean="0"/>
              <a:t>‹#›</a:t>
            </a:fld>
            <a:endParaRPr lang="en-GB"/>
          </a:p>
        </p:txBody>
      </p:sp>
    </p:spTree>
    <p:extLst>
      <p:ext uri="{BB962C8B-B14F-4D97-AF65-F5344CB8AC3E}">
        <p14:creationId xmlns:p14="http://schemas.microsoft.com/office/powerpoint/2010/main" val="212660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08CF-0427-9129-CC13-B2A851A9916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F60AA71-EAAE-7572-D4F9-D0C6E30BC4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37F16A0-5198-664F-DA5A-BDE0CC352F08}"/>
              </a:ext>
            </a:extLst>
          </p:cNvPr>
          <p:cNvSpPr>
            <a:spLocks noGrp="1"/>
          </p:cNvSpPr>
          <p:nvPr>
            <p:ph type="dt" sz="half" idx="10"/>
          </p:nvPr>
        </p:nvSpPr>
        <p:spPr/>
        <p:txBody>
          <a:bodyPr/>
          <a:lstStyle/>
          <a:p>
            <a:fld id="{CF0FFED3-EC39-924D-957E-A40C7ED7368E}" type="datetimeFigureOut">
              <a:rPr lang="en-GB" smtClean="0"/>
              <a:t>29/08/2024</a:t>
            </a:fld>
            <a:endParaRPr lang="en-GB"/>
          </a:p>
        </p:txBody>
      </p:sp>
      <p:sp>
        <p:nvSpPr>
          <p:cNvPr id="5" name="Footer Placeholder 4">
            <a:extLst>
              <a:ext uri="{FF2B5EF4-FFF2-40B4-BE49-F238E27FC236}">
                <a16:creationId xmlns:a16="http://schemas.microsoft.com/office/drawing/2014/main" id="{8A29D4E5-DDA7-E58E-97F2-19F971BB1C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279D25-E0A7-4361-3412-60797E7FF020}"/>
              </a:ext>
            </a:extLst>
          </p:cNvPr>
          <p:cNvSpPr>
            <a:spLocks noGrp="1"/>
          </p:cNvSpPr>
          <p:nvPr>
            <p:ph type="sldNum" sz="quarter" idx="12"/>
          </p:nvPr>
        </p:nvSpPr>
        <p:spPr/>
        <p:txBody>
          <a:bodyPr/>
          <a:lstStyle/>
          <a:p>
            <a:fld id="{D241B9BD-D1AF-B24B-B0FB-500747C7E778}" type="slidenum">
              <a:rPr lang="en-GB" smtClean="0"/>
              <a:t>‹#›</a:t>
            </a:fld>
            <a:endParaRPr lang="en-GB"/>
          </a:p>
        </p:txBody>
      </p:sp>
    </p:spTree>
    <p:extLst>
      <p:ext uri="{BB962C8B-B14F-4D97-AF65-F5344CB8AC3E}">
        <p14:creationId xmlns:p14="http://schemas.microsoft.com/office/powerpoint/2010/main" val="275271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6D4F-5D97-FE27-C367-105D0A5BC2A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258D81A-EC4D-B413-09BF-86043FEE851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D2ABA86-DA91-9BD9-37B7-ECBBFBB8525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FC2BF3F-E8FB-3998-95E0-3D0B3E4B40BE}"/>
              </a:ext>
            </a:extLst>
          </p:cNvPr>
          <p:cNvSpPr>
            <a:spLocks noGrp="1"/>
          </p:cNvSpPr>
          <p:nvPr>
            <p:ph type="dt" sz="half" idx="10"/>
          </p:nvPr>
        </p:nvSpPr>
        <p:spPr/>
        <p:txBody>
          <a:bodyPr/>
          <a:lstStyle/>
          <a:p>
            <a:fld id="{CF0FFED3-EC39-924D-957E-A40C7ED7368E}" type="datetimeFigureOut">
              <a:rPr lang="en-GB" smtClean="0"/>
              <a:t>29/08/2024</a:t>
            </a:fld>
            <a:endParaRPr lang="en-GB"/>
          </a:p>
        </p:txBody>
      </p:sp>
      <p:sp>
        <p:nvSpPr>
          <p:cNvPr id="6" name="Footer Placeholder 5">
            <a:extLst>
              <a:ext uri="{FF2B5EF4-FFF2-40B4-BE49-F238E27FC236}">
                <a16:creationId xmlns:a16="http://schemas.microsoft.com/office/drawing/2014/main" id="{6AA2274C-F5A4-96A1-634B-C3462D67598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60C329-DF9C-131A-8E29-AA02BDE24772}"/>
              </a:ext>
            </a:extLst>
          </p:cNvPr>
          <p:cNvSpPr>
            <a:spLocks noGrp="1"/>
          </p:cNvSpPr>
          <p:nvPr>
            <p:ph type="sldNum" sz="quarter" idx="12"/>
          </p:nvPr>
        </p:nvSpPr>
        <p:spPr/>
        <p:txBody>
          <a:bodyPr/>
          <a:lstStyle/>
          <a:p>
            <a:fld id="{D241B9BD-D1AF-B24B-B0FB-500747C7E778}" type="slidenum">
              <a:rPr lang="en-GB" smtClean="0"/>
              <a:t>‹#›</a:t>
            </a:fld>
            <a:endParaRPr lang="en-GB"/>
          </a:p>
        </p:txBody>
      </p:sp>
    </p:spTree>
    <p:extLst>
      <p:ext uri="{BB962C8B-B14F-4D97-AF65-F5344CB8AC3E}">
        <p14:creationId xmlns:p14="http://schemas.microsoft.com/office/powerpoint/2010/main" val="27333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AF689-F14C-D9F0-292E-82272BFB6473}"/>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D8EB2E5-7AD7-ADAF-1969-26C83A3559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F20CA51-7745-3893-F29A-2F75B6A5364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B9EDCBA-13DA-C9BC-5D56-FE4E395FCE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9AC45D-5713-2309-41B6-B083AD1FD38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EBF32D29-D17E-865B-9093-92F6F4C6CDEE}"/>
              </a:ext>
            </a:extLst>
          </p:cNvPr>
          <p:cNvSpPr>
            <a:spLocks noGrp="1"/>
          </p:cNvSpPr>
          <p:nvPr>
            <p:ph type="dt" sz="half" idx="10"/>
          </p:nvPr>
        </p:nvSpPr>
        <p:spPr/>
        <p:txBody>
          <a:bodyPr/>
          <a:lstStyle/>
          <a:p>
            <a:fld id="{CF0FFED3-EC39-924D-957E-A40C7ED7368E}" type="datetimeFigureOut">
              <a:rPr lang="en-GB" smtClean="0"/>
              <a:t>29/08/2024</a:t>
            </a:fld>
            <a:endParaRPr lang="en-GB"/>
          </a:p>
        </p:txBody>
      </p:sp>
      <p:sp>
        <p:nvSpPr>
          <p:cNvPr id="8" name="Footer Placeholder 7">
            <a:extLst>
              <a:ext uri="{FF2B5EF4-FFF2-40B4-BE49-F238E27FC236}">
                <a16:creationId xmlns:a16="http://schemas.microsoft.com/office/drawing/2014/main" id="{17FC3B5B-55D3-B351-F5A5-B01A0665F0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074F2EE-2E59-AF97-8005-AA66797C8323}"/>
              </a:ext>
            </a:extLst>
          </p:cNvPr>
          <p:cNvSpPr>
            <a:spLocks noGrp="1"/>
          </p:cNvSpPr>
          <p:nvPr>
            <p:ph type="sldNum" sz="quarter" idx="12"/>
          </p:nvPr>
        </p:nvSpPr>
        <p:spPr/>
        <p:txBody>
          <a:bodyPr/>
          <a:lstStyle/>
          <a:p>
            <a:fld id="{D241B9BD-D1AF-B24B-B0FB-500747C7E778}" type="slidenum">
              <a:rPr lang="en-GB" smtClean="0"/>
              <a:t>‹#›</a:t>
            </a:fld>
            <a:endParaRPr lang="en-GB"/>
          </a:p>
        </p:txBody>
      </p:sp>
    </p:spTree>
    <p:extLst>
      <p:ext uri="{BB962C8B-B14F-4D97-AF65-F5344CB8AC3E}">
        <p14:creationId xmlns:p14="http://schemas.microsoft.com/office/powerpoint/2010/main" val="345050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B353-5CDC-8686-DECE-B1C571D354FD}"/>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5A0D3BD4-660F-886A-198E-DBC01FFF9E87}"/>
              </a:ext>
            </a:extLst>
          </p:cNvPr>
          <p:cNvSpPr>
            <a:spLocks noGrp="1"/>
          </p:cNvSpPr>
          <p:nvPr>
            <p:ph type="dt" sz="half" idx="10"/>
          </p:nvPr>
        </p:nvSpPr>
        <p:spPr/>
        <p:txBody>
          <a:bodyPr/>
          <a:lstStyle/>
          <a:p>
            <a:fld id="{CF0FFED3-EC39-924D-957E-A40C7ED7368E}" type="datetimeFigureOut">
              <a:rPr lang="en-GB" smtClean="0"/>
              <a:t>29/08/2024</a:t>
            </a:fld>
            <a:endParaRPr lang="en-GB"/>
          </a:p>
        </p:txBody>
      </p:sp>
      <p:sp>
        <p:nvSpPr>
          <p:cNvPr id="4" name="Footer Placeholder 3">
            <a:extLst>
              <a:ext uri="{FF2B5EF4-FFF2-40B4-BE49-F238E27FC236}">
                <a16:creationId xmlns:a16="http://schemas.microsoft.com/office/drawing/2014/main" id="{5FD20DF2-93AA-DB34-CC54-798F35C8D11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60412D6-B78C-6548-3526-EC9D981A59B9}"/>
              </a:ext>
            </a:extLst>
          </p:cNvPr>
          <p:cNvSpPr>
            <a:spLocks noGrp="1"/>
          </p:cNvSpPr>
          <p:nvPr>
            <p:ph type="sldNum" sz="quarter" idx="12"/>
          </p:nvPr>
        </p:nvSpPr>
        <p:spPr/>
        <p:txBody>
          <a:bodyPr/>
          <a:lstStyle/>
          <a:p>
            <a:fld id="{D241B9BD-D1AF-B24B-B0FB-500747C7E778}" type="slidenum">
              <a:rPr lang="en-GB" smtClean="0"/>
              <a:t>‹#›</a:t>
            </a:fld>
            <a:endParaRPr lang="en-GB"/>
          </a:p>
        </p:txBody>
      </p:sp>
    </p:spTree>
    <p:extLst>
      <p:ext uri="{BB962C8B-B14F-4D97-AF65-F5344CB8AC3E}">
        <p14:creationId xmlns:p14="http://schemas.microsoft.com/office/powerpoint/2010/main" val="26620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04607-FC2B-CD74-45F8-E64507D6914E}"/>
              </a:ext>
            </a:extLst>
          </p:cNvPr>
          <p:cNvSpPr>
            <a:spLocks noGrp="1"/>
          </p:cNvSpPr>
          <p:nvPr>
            <p:ph type="dt" sz="half" idx="10"/>
          </p:nvPr>
        </p:nvSpPr>
        <p:spPr/>
        <p:txBody>
          <a:bodyPr/>
          <a:lstStyle/>
          <a:p>
            <a:fld id="{CF0FFED3-EC39-924D-957E-A40C7ED7368E}" type="datetimeFigureOut">
              <a:rPr lang="en-GB" smtClean="0"/>
              <a:t>29/08/2024</a:t>
            </a:fld>
            <a:endParaRPr lang="en-GB"/>
          </a:p>
        </p:txBody>
      </p:sp>
      <p:sp>
        <p:nvSpPr>
          <p:cNvPr id="3" name="Footer Placeholder 2">
            <a:extLst>
              <a:ext uri="{FF2B5EF4-FFF2-40B4-BE49-F238E27FC236}">
                <a16:creationId xmlns:a16="http://schemas.microsoft.com/office/drawing/2014/main" id="{21C30904-7D5C-C61C-805C-39BA97F862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4C3341-51A7-65A6-D980-E9471DC9C1D1}"/>
              </a:ext>
            </a:extLst>
          </p:cNvPr>
          <p:cNvSpPr>
            <a:spLocks noGrp="1"/>
          </p:cNvSpPr>
          <p:nvPr>
            <p:ph type="sldNum" sz="quarter" idx="12"/>
          </p:nvPr>
        </p:nvSpPr>
        <p:spPr/>
        <p:txBody>
          <a:bodyPr/>
          <a:lstStyle/>
          <a:p>
            <a:fld id="{D241B9BD-D1AF-B24B-B0FB-500747C7E778}" type="slidenum">
              <a:rPr lang="en-GB" smtClean="0"/>
              <a:t>‹#›</a:t>
            </a:fld>
            <a:endParaRPr lang="en-GB"/>
          </a:p>
        </p:txBody>
      </p:sp>
    </p:spTree>
    <p:extLst>
      <p:ext uri="{BB962C8B-B14F-4D97-AF65-F5344CB8AC3E}">
        <p14:creationId xmlns:p14="http://schemas.microsoft.com/office/powerpoint/2010/main" val="1521816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B8E2-0E7B-6F57-D992-BBC96DD737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AD5D18C4-8945-F541-8653-82551B2BA3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F646159-4443-A713-D744-386E2DBBC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D5065AF-0D52-3505-C9EC-DB5AF0D4D702}"/>
              </a:ext>
            </a:extLst>
          </p:cNvPr>
          <p:cNvSpPr>
            <a:spLocks noGrp="1"/>
          </p:cNvSpPr>
          <p:nvPr>
            <p:ph type="dt" sz="half" idx="10"/>
          </p:nvPr>
        </p:nvSpPr>
        <p:spPr/>
        <p:txBody>
          <a:bodyPr/>
          <a:lstStyle/>
          <a:p>
            <a:fld id="{CF0FFED3-EC39-924D-957E-A40C7ED7368E}" type="datetimeFigureOut">
              <a:rPr lang="en-GB" smtClean="0"/>
              <a:t>29/08/2024</a:t>
            </a:fld>
            <a:endParaRPr lang="en-GB"/>
          </a:p>
        </p:txBody>
      </p:sp>
      <p:sp>
        <p:nvSpPr>
          <p:cNvPr id="6" name="Footer Placeholder 5">
            <a:extLst>
              <a:ext uri="{FF2B5EF4-FFF2-40B4-BE49-F238E27FC236}">
                <a16:creationId xmlns:a16="http://schemas.microsoft.com/office/drawing/2014/main" id="{0FB699CF-071C-6280-3596-290BC1DBD18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B9ED950-8637-95D5-6887-C7130CDC99D5}"/>
              </a:ext>
            </a:extLst>
          </p:cNvPr>
          <p:cNvSpPr>
            <a:spLocks noGrp="1"/>
          </p:cNvSpPr>
          <p:nvPr>
            <p:ph type="sldNum" sz="quarter" idx="12"/>
          </p:nvPr>
        </p:nvSpPr>
        <p:spPr/>
        <p:txBody>
          <a:bodyPr/>
          <a:lstStyle/>
          <a:p>
            <a:fld id="{D241B9BD-D1AF-B24B-B0FB-500747C7E778}" type="slidenum">
              <a:rPr lang="en-GB" smtClean="0"/>
              <a:t>‹#›</a:t>
            </a:fld>
            <a:endParaRPr lang="en-GB"/>
          </a:p>
        </p:txBody>
      </p:sp>
    </p:spTree>
    <p:extLst>
      <p:ext uri="{BB962C8B-B14F-4D97-AF65-F5344CB8AC3E}">
        <p14:creationId xmlns:p14="http://schemas.microsoft.com/office/powerpoint/2010/main" val="359933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067D-53FC-CE5F-42B1-657577B56D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BC04261F-AB97-51BC-3D42-A940AC50FA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0AC5AD4-51C0-1B6C-FEA7-CEF1BE591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940860-BB11-1ED9-FEC2-1948063342C0}"/>
              </a:ext>
            </a:extLst>
          </p:cNvPr>
          <p:cNvSpPr>
            <a:spLocks noGrp="1"/>
          </p:cNvSpPr>
          <p:nvPr>
            <p:ph type="dt" sz="half" idx="10"/>
          </p:nvPr>
        </p:nvSpPr>
        <p:spPr/>
        <p:txBody>
          <a:bodyPr/>
          <a:lstStyle/>
          <a:p>
            <a:fld id="{CF0FFED3-EC39-924D-957E-A40C7ED7368E}" type="datetimeFigureOut">
              <a:rPr lang="en-GB" smtClean="0"/>
              <a:t>29/08/2024</a:t>
            </a:fld>
            <a:endParaRPr lang="en-GB"/>
          </a:p>
        </p:txBody>
      </p:sp>
      <p:sp>
        <p:nvSpPr>
          <p:cNvPr id="6" name="Footer Placeholder 5">
            <a:extLst>
              <a:ext uri="{FF2B5EF4-FFF2-40B4-BE49-F238E27FC236}">
                <a16:creationId xmlns:a16="http://schemas.microsoft.com/office/drawing/2014/main" id="{B116DB20-A119-8B19-17B6-75148681CF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BD8C97-4E15-C815-9AED-4601A05F76F4}"/>
              </a:ext>
            </a:extLst>
          </p:cNvPr>
          <p:cNvSpPr>
            <a:spLocks noGrp="1"/>
          </p:cNvSpPr>
          <p:nvPr>
            <p:ph type="sldNum" sz="quarter" idx="12"/>
          </p:nvPr>
        </p:nvSpPr>
        <p:spPr/>
        <p:txBody>
          <a:bodyPr/>
          <a:lstStyle/>
          <a:p>
            <a:fld id="{D241B9BD-D1AF-B24B-B0FB-500747C7E778}" type="slidenum">
              <a:rPr lang="en-GB" smtClean="0"/>
              <a:t>‹#›</a:t>
            </a:fld>
            <a:endParaRPr lang="en-GB"/>
          </a:p>
        </p:txBody>
      </p:sp>
    </p:spTree>
    <p:extLst>
      <p:ext uri="{BB962C8B-B14F-4D97-AF65-F5344CB8AC3E}">
        <p14:creationId xmlns:p14="http://schemas.microsoft.com/office/powerpoint/2010/main" val="1673093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3C6E67-FE2C-95CF-FC39-69D57053C6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903DB64-6D87-DBB7-9716-F70D64507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0A6CADD-6D5B-2922-BCCB-4F8AEBF972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0FFED3-EC39-924D-957E-A40C7ED7368E}" type="datetimeFigureOut">
              <a:rPr lang="en-GB" smtClean="0"/>
              <a:t>29/08/2024</a:t>
            </a:fld>
            <a:endParaRPr lang="en-GB"/>
          </a:p>
        </p:txBody>
      </p:sp>
      <p:sp>
        <p:nvSpPr>
          <p:cNvPr id="5" name="Footer Placeholder 4">
            <a:extLst>
              <a:ext uri="{FF2B5EF4-FFF2-40B4-BE49-F238E27FC236}">
                <a16:creationId xmlns:a16="http://schemas.microsoft.com/office/drawing/2014/main" id="{7E5E3975-8109-FC63-B2C3-1F76DFE43C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3BA2515-A926-070C-93B4-E2D56F5398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41B9BD-D1AF-B24B-B0FB-500747C7E778}" type="slidenum">
              <a:rPr lang="en-GB" smtClean="0"/>
              <a:t>‹#›</a:t>
            </a:fld>
            <a:endParaRPr lang="en-GB"/>
          </a:p>
        </p:txBody>
      </p:sp>
    </p:spTree>
    <p:extLst>
      <p:ext uri="{BB962C8B-B14F-4D97-AF65-F5344CB8AC3E}">
        <p14:creationId xmlns:p14="http://schemas.microsoft.com/office/powerpoint/2010/main" val="29832124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1C_489F9EF1.xm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30_C9B42299.xm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C4BD-D4DE-0E65-0592-F7152D890ACE}"/>
              </a:ext>
            </a:extLst>
          </p:cNvPr>
          <p:cNvSpPr>
            <a:spLocks noGrp="1"/>
          </p:cNvSpPr>
          <p:nvPr>
            <p:ph type="ctrTitle"/>
          </p:nvPr>
        </p:nvSpPr>
        <p:spPr/>
        <p:txBody>
          <a:bodyPr/>
          <a:lstStyle/>
          <a:p>
            <a:r>
              <a:rPr lang="en-US" dirty="0" err="1"/>
              <a:t>YouthxHack</a:t>
            </a:r>
            <a:r>
              <a:rPr lang="en-US" dirty="0"/>
              <a:t> Problem Statement</a:t>
            </a:r>
            <a:endParaRPr lang="en-SG" dirty="0"/>
          </a:p>
        </p:txBody>
      </p:sp>
      <p:sp>
        <p:nvSpPr>
          <p:cNvPr id="3" name="Subtitle 2">
            <a:extLst>
              <a:ext uri="{FF2B5EF4-FFF2-40B4-BE49-F238E27FC236}">
                <a16:creationId xmlns:a16="http://schemas.microsoft.com/office/drawing/2014/main" id="{C20BCD55-B624-7563-C3DC-FD2A3E5A9C09}"/>
              </a:ext>
            </a:extLst>
          </p:cNvPr>
          <p:cNvSpPr>
            <a:spLocks noGrp="1"/>
          </p:cNvSpPr>
          <p:nvPr>
            <p:ph type="subTitle" idx="1"/>
          </p:nvPr>
        </p:nvSpPr>
        <p:spPr/>
        <p:txBody>
          <a:bodyPr/>
          <a:lstStyle/>
          <a:p>
            <a:r>
              <a:rPr lang="en-SG" dirty="0"/>
              <a:t>31 August 2024</a:t>
            </a:r>
          </a:p>
        </p:txBody>
      </p:sp>
    </p:spTree>
    <p:extLst>
      <p:ext uri="{BB962C8B-B14F-4D97-AF65-F5344CB8AC3E}">
        <p14:creationId xmlns:p14="http://schemas.microsoft.com/office/powerpoint/2010/main" val="249720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8A76DC5-F3AE-C921-1205-29ED702FDA6D}"/>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dirty="0" err="1">
                <a:solidFill>
                  <a:schemeClr val="bg1"/>
                </a:solidFill>
                <a:latin typeface="Lato" panose="020F0502020204030203" pitchFamily="34" charset="77"/>
              </a:rPr>
              <a:t>whoami</a:t>
            </a:r>
            <a:endParaRPr lang="en-US" sz="3800" kern="1200" dirty="0">
              <a:solidFill>
                <a:schemeClr val="bg1"/>
              </a:solidFill>
              <a:latin typeface="Lato" panose="020F0502020204030203" pitchFamily="34" charset="77"/>
            </a:endParaRPr>
          </a:p>
        </p:txBody>
      </p:sp>
      <p:cxnSp>
        <p:nvCxnSpPr>
          <p:cNvPr id="57" name="Straight Connector 5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4DD3126-1A9A-1107-1822-F6FD9D372C3A}"/>
              </a:ext>
            </a:extLst>
          </p:cNvPr>
          <p:cNvSpPr>
            <a:spLocks noGrp="1"/>
          </p:cNvSpPr>
          <p:nvPr>
            <p:ph type="body" idx="1"/>
          </p:nvPr>
        </p:nvSpPr>
        <p:spPr>
          <a:xfrm>
            <a:off x="897769" y="1909192"/>
            <a:ext cx="6386434" cy="3647710"/>
          </a:xfrm>
        </p:spPr>
        <p:txBody>
          <a:bodyPr vert="horz" lIns="91440" tIns="45720" rIns="91440" bIns="45720" rtlCol="0">
            <a:normAutofit/>
          </a:bodyPr>
          <a:lstStyle/>
          <a:p>
            <a:pPr marL="0" indent="0">
              <a:buNone/>
            </a:pPr>
            <a:r>
              <a:rPr lang="en-US" sz="2000" dirty="0">
                <a:solidFill>
                  <a:schemeClr val="bg1"/>
                </a:solidFill>
                <a:latin typeface="Poppins" pitchFamily="2" charset="77"/>
                <a:cs typeface="Poppins" pitchFamily="2" charset="77"/>
              </a:rPr>
              <a:t>Offensive Security Director at Singtel Group</a:t>
            </a:r>
          </a:p>
        </p:txBody>
      </p:sp>
      <p:cxnSp>
        <p:nvCxnSpPr>
          <p:cNvPr id="58" name="Straight Connector 5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person with a beard and glasses&#10;&#10;Description automatically generated">
            <a:extLst>
              <a:ext uri="{FF2B5EF4-FFF2-40B4-BE49-F238E27FC236}">
                <a16:creationId xmlns:a16="http://schemas.microsoft.com/office/drawing/2014/main" id="{AFBE5C5A-3ABB-FB51-5401-02A654A91173}"/>
              </a:ext>
            </a:extLst>
          </p:cNvPr>
          <p:cNvPicPr>
            <a:picLocks noChangeAspect="1"/>
          </p:cNvPicPr>
          <p:nvPr/>
        </p:nvPicPr>
        <p:blipFill>
          <a:blip r:embed="rId3"/>
          <a:stretch>
            <a:fillRect/>
          </a:stretch>
        </p:blipFill>
        <p:spPr>
          <a:xfrm>
            <a:off x="8420620" y="1674371"/>
            <a:ext cx="3647711" cy="3647710"/>
          </a:xfrm>
          <a:prstGeom prst="rect">
            <a:avLst/>
          </a:prstGeom>
        </p:spPr>
      </p:pic>
      <p:graphicFrame>
        <p:nvGraphicFramePr>
          <p:cNvPr id="8" name="TextBox 4">
            <a:extLst>
              <a:ext uri="{FF2B5EF4-FFF2-40B4-BE49-F238E27FC236}">
                <a16:creationId xmlns:a16="http://schemas.microsoft.com/office/drawing/2014/main" id="{9CE2AA77-E02A-EA4F-8234-A5C5560A38CD}"/>
              </a:ext>
            </a:extLst>
          </p:cNvPr>
          <p:cNvGraphicFramePr/>
          <p:nvPr>
            <p:extLst>
              <p:ext uri="{D42A27DB-BD31-4B8C-83A1-F6EECF244321}">
                <p14:modId xmlns:p14="http://schemas.microsoft.com/office/powerpoint/2010/main" val="2882802032"/>
              </p:ext>
            </p:extLst>
          </p:nvPr>
        </p:nvGraphicFramePr>
        <p:xfrm>
          <a:off x="831873" y="2884653"/>
          <a:ext cx="7066840" cy="10789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15838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Image 1" descr="preencoded.png">
            <a:extLst>
              <a:ext uri="{FF2B5EF4-FFF2-40B4-BE49-F238E27FC236}">
                <a16:creationId xmlns:a16="http://schemas.microsoft.com/office/drawing/2014/main" id="{E8C6C4F7-2CDE-6D97-AB34-C31E2873CBB4}"/>
              </a:ext>
            </a:extLst>
          </p:cNvPr>
          <p:cNvPicPr>
            <a:picLocks noChangeAspect="1"/>
          </p:cNvPicPr>
          <p:nvPr/>
        </p:nvPicPr>
        <p:blipFill rotWithShape="1">
          <a:blip r:embed="rId3"/>
          <a:srcRect l="216" t="21438" r="-216" b="41062"/>
          <a:stretch/>
        </p:blipFill>
        <p:spPr>
          <a:xfrm>
            <a:off x="0" y="0"/>
            <a:ext cx="12192000" cy="6858000"/>
          </a:xfrm>
          <a:prstGeom prst="rect">
            <a:avLst/>
          </a:prstGeom>
        </p:spPr>
      </p:pic>
      <p:sp>
        <p:nvSpPr>
          <p:cNvPr id="16" name="Freeform 15">
            <a:extLst>
              <a:ext uri="{FF2B5EF4-FFF2-40B4-BE49-F238E27FC236}">
                <a16:creationId xmlns:a16="http://schemas.microsoft.com/office/drawing/2014/main" id="{48AD9970-C938-E85A-A29E-2950D4AA0685}"/>
              </a:ext>
            </a:extLst>
          </p:cNvPr>
          <p:cNvSpPr/>
          <p:nvPr/>
        </p:nvSpPr>
        <p:spPr>
          <a:xfrm>
            <a:off x="0" y="1"/>
            <a:ext cx="12192000" cy="830997"/>
          </a:xfrm>
          <a:custGeom>
            <a:avLst/>
            <a:gdLst/>
            <a:ahLst/>
            <a:cxnLst/>
            <a:rect l="l" t="t" r="r" b="b"/>
            <a:pathLst>
              <a:path w="12192000" h="830997">
                <a:moveTo>
                  <a:pt x="6719688" y="287147"/>
                </a:moveTo>
                <a:cubicBezTo>
                  <a:pt x="6727625" y="287147"/>
                  <a:pt x="6733578" y="290670"/>
                  <a:pt x="6737547" y="297714"/>
                </a:cubicBezTo>
                <a:cubicBezTo>
                  <a:pt x="6741516" y="304759"/>
                  <a:pt x="6743500" y="316318"/>
                  <a:pt x="6743500" y="332391"/>
                </a:cubicBezTo>
                <a:lnTo>
                  <a:pt x="6743500" y="392518"/>
                </a:lnTo>
                <a:lnTo>
                  <a:pt x="6692899" y="392518"/>
                </a:lnTo>
                <a:lnTo>
                  <a:pt x="6692899" y="332391"/>
                </a:lnTo>
                <a:cubicBezTo>
                  <a:pt x="6692899" y="315722"/>
                  <a:pt x="6695230" y="304015"/>
                  <a:pt x="6699894" y="297268"/>
                </a:cubicBezTo>
                <a:cubicBezTo>
                  <a:pt x="6704557" y="290521"/>
                  <a:pt x="6711155" y="287147"/>
                  <a:pt x="6719688" y="287147"/>
                </a:cubicBezTo>
                <a:close/>
                <a:moveTo>
                  <a:pt x="5995788" y="287147"/>
                </a:moveTo>
                <a:cubicBezTo>
                  <a:pt x="6003725" y="287147"/>
                  <a:pt x="6009678" y="290670"/>
                  <a:pt x="6013647" y="297714"/>
                </a:cubicBezTo>
                <a:cubicBezTo>
                  <a:pt x="6017616" y="304759"/>
                  <a:pt x="6019600" y="316318"/>
                  <a:pt x="6019600" y="332391"/>
                </a:cubicBezTo>
                <a:lnTo>
                  <a:pt x="6019600" y="392518"/>
                </a:lnTo>
                <a:lnTo>
                  <a:pt x="5968999" y="392518"/>
                </a:lnTo>
                <a:lnTo>
                  <a:pt x="5968999" y="332391"/>
                </a:lnTo>
                <a:cubicBezTo>
                  <a:pt x="5968999" y="315722"/>
                  <a:pt x="5971330" y="304015"/>
                  <a:pt x="5975994" y="297268"/>
                </a:cubicBezTo>
                <a:cubicBezTo>
                  <a:pt x="5980657" y="290521"/>
                  <a:pt x="5987255" y="287147"/>
                  <a:pt x="5995788" y="287147"/>
                </a:cubicBezTo>
                <a:close/>
                <a:moveTo>
                  <a:pt x="4671813" y="287147"/>
                </a:moveTo>
                <a:cubicBezTo>
                  <a:pt x="4679750" y="287147"/>
                  <a:pt x="4685704" y="290670"/>
                  <a:pt x="4689672" y="297714"/>
                </a:cubicBezTo>
                <a:cubicBezTo>
                  <a:pt x="4693641" y="304759"/>
                  <a:pt x="4695626" y="316318"/>
                  <a:pt x="4695626" y="332391"/>
                </a:cubicBezTo>
                <a:lnTo>
                  <a:pt x="4695626" y="392518"/>
                </a:lnTo>
                <a:lnTo>
                  <a:pt x="4645024" y="392518"/>
                </a:lnTo>
                <a:lnTo>
                  <a:pt x="4645024" y="332391"/>
                </a:lnTo>
                <a:cubicBezTo>
                  <a:pt x="4645024" y="315722"/>
                  <a:pt x="4647355" y="304015"/>
                  <a:pt x="4652019" y="297268"/>
                </a:cubicBezTo>
                <a:cubicBezTo>
                  <a:pt x="4656682" y="290521"/>
                  <a:pt x="4663280" y="287147"/>
                  <a:pt x="4671813" y="287147"/>
                </a:cubicBezTo>
                <a:close/>
                <a:moveTo>
                  <a:pt x="4032745" y="226723"/>
                </a:moveTo>
                <a:cubicBezTo>
                  <a:pt x="4048223" y="226723"/>
                  <a:pt x="4055962" y="239622"/>
                  <a:pt x="4055962" y="265418"/>
                </a:cubicBezTo>
                <a:lnTo>
                  <a:pt x="4055962" y="521105"/>
                </a:lnTo>
                <a:cubicBezTo>
                  <a:pt x="4055962" y="551863"/>
                  <a:pt x="4048024" y="567242"/>
                  <a:pt x="4032150" y="567242"/>
                </a:cubicBezTo>
                <a:cubicBezTo>
                  <a:pt x="4023022" y="567242"/>
                  <a:pt x="4016473" y="563720"/>
                  <a:pt x="4012504" y="556675"/>
                </a:cubicBezTo>
                <a:cubicBezTo>
                  <a:pt x="4008536" y="549631"/>
                  <a:pt x="4006551" y="537972"/>
                  <a:pt x="4006551" y="521700"/>
                </a:cubicBezTo>
                <a:lnTo>
                  <a:pt x="4006551" y="266311"/>
                </a:lnTo>
                <a:cubicBezTo>
                  <a:pt x="4006551" y="239919"/>
                  <a:pt x="4015282" y="226723"/>
                  <a:pt x="4032745" y="226723"/>
                </a:cubicBezTo>
                <a:close/>
                <a:moveTo>
                  <a:pt x="8021636" y="212436"/>
                </a:moveTo>
                <a:lnTo>
                  <a:pt x="8091586" y="649097"/>
                </a:lnTo>
                <a:cubicBezTo>
                  <a:pt x="8092180" y="652074"/>
                  <a:pt x="8092478" y="654951"/>
                  <a:pt x="8092479" y="657729"/>
                </a:cubicBezTo>
                <a:cubicBezTo>
                  <a:pt x="8092478" y="663087"/>
                  <a:pt x="8088608" y="665766"/>
                  <a:pt x="8080870" y="665766"/>
                </a:cubicBezTo>
                <a:lnTo>
                  <a:pt x="8029673" y="665766"/>
                </a:lnTo>
                <a:lnTo>
                  <a:pt x="8029673" y="733334"/>
                </a:lnTo>
                <a:lnTo>
                  <a:pt x="8149926" y="733334"/>
                </a:lnTo>
                <a:cubicBezTo>
                  <a:pt x="8169174" y="733334"/>
                  <a:pt x="8183015" y="729018"/>
                  <a:pt x="8191449" y="720386"/>
                </a:cubicBezTo>
                <a:cubicBezTo>
                  <a:pt x="8199882" y="711754"/>
                  <a:pt x="8205587" y="699004"/>
                  <a:pt x="8208564" y="682137"/>
                </a:cubicBezTo>
                <a:lnTo>
                  <a:pt x="8291313" y="212436"/>
                </a:lnTo>
                <a:lnTo>
                  <a:pt x="8188622" y="212436"/>
                </a:lnTo>
                <a:lnTo>
                  <a:pt x="8153498" y="541048"/>
                </a:lnTo>
                <a:lnTo>
                  <a:pt x="8123732" y="212436"/>
                </a:lnTo>
                <a:close/>
                <a:moveTo>
                  <a:pt x="7694810" y="212436"/>
                </a:moveTo>
                <a:lnTo>
                  <a:pt x="7694810" y="658920"/>
                </a:lnTo>
                <a:lnTo>
                  <a:pt x="7801371" y="658920"/>
                </a:lnTo>
                <a:lnTo>
                  <a:pt x="7801371" y="212436"/>
                </a:lnTo>
                <a:close/>
                <a:moveTo>
                  <a:pt x="7179864" y="212436"/>
                </a:moveTo>
                <a:lnTo>
                  <a:pt x="7179864" y="544918"/>
                </a:lnTo>
                <a:cubicBezTo>
                  <a:pt x="7179864" y="568730"/>
                  <a:pt x="7182146" y="589517"/>
                  <a:pt x="7186711" y="607277"/>
                </a:cubicBezTo>
                <a:cubicBezTo>
                  <a:pt x="7191274" y="625037"/>
                  <a:pt x="7199857" y="638878"/>
                  <a:pt x="7212458" y="648800"/>
                </a:cubicBezTo>
                <a:cubicBezTo>
                  <a:pt x="7225058" y="658722"/>
                  <a:pt x="7243265" y="663683"/>
                  <a:pt x="7267078" y="663683"/>
                </a:cubicBezTo>
                <a:cubicBezTo>
                  <a:pt x="7287318" y="663683"/>
                  <a:pt x="7302151" y="659218"/>
                  <a:pt x="7311577" y="650288"/>
                </a:cubicBezTo>
                <a:cubicBezTo>
                  <a:pt x="7321003" y="641358"/>
                  <a:pt x="7329089" y="628361"/>
                  <a:pt x="7335836" y="611295"/>
                </a:cubicBezTo>
                <a:lnTo>
                  <a:pt x="7335836" y="658920"/>
                </a:lnTo>
                <a:lnTo>
                  <a:pt x="7442397" y="658920"/>
                </a:lnTo>
                <a:lnTo>
                  <a:pt x="7442397" y="212436"/>
                </a:lnTo>
                <a:lnTo>
                  <a:pt x="7336134" y="212436"/>
                </a:lnTo>
                <a:lnTo>
                  <a:pt x="7336134" y="527058"/>
                </a:lnTo>
                <a:cubicBezTo>
                  <a:pt x="7336134" y="542735"/>
                  <a:pt x="7334695" y="555534"/>
                  <a:pt x="7331818" y="565456"/>
                </a:cubicBezTo>
                <a:cubicBezTo>
                  <a:pt x="7328940" y="575378"/>
                  <a:pt x="7321945" y="580339"/>
                  <a:pt x="7310833" y="580339"/>
                </a:cubicBezTo>
                <a:cubicBezTo>
                  <a:pt x="7300514" y="580339"/>
                  <a:pt x="7293966" y="576817"/>
                  <a:pt x="7291188" y="569772"/>
                </a:cubicBezTo>
                <a:cubicBezTo>
                  <a:pt x="7288410" y="562727"/>
                  <a:pt x="7287021" y="550276"/>
                  <a:pt x="7287021" y="532416"/>
                </a:cubicBezTo>
                <a:lnTo>
                  <a:pt x="7287021" y="212436"/>
                </a:lnTo>
                <a:close/>
                <a:moveTo>
                  <a:pt x="5565972" y="212436"/>
                </a:moveTo>
                <a:lnTo>
                  <a:pt x="5637707" y="658920"/>
                </a:lnTo>
                <a:lnTo>
                  <a:pt x="5760937" y="658920"/>
                </a:lnTo>
                <a:lnTo>
                  <a:pt x="5833863" y="212436"/>
                </a:lnTo>
                <a:lnTo>
                  <a:pt x="5727302" y="212436"/>
                </a:lnTo>
                <a:lnTo>
                  <a:pt x="5698429" y="510687"/>
                </a:lnTo>
                <a:lnTo>
                  <a:pt x="5672831" y="212436"/>
                </a:lnTo>
                <a:close/>
                <a:moveTo>
                  <a:pt x="5427860" y="212436"/>
                </a:moveTo>
                <a:lnTo>
                  <a:pt x="5427860" y="658920"/>
                </a:lnTo>
                <a:lnTo>
                  <a:pt x="5534421" y="658920"/>
                </a:lnTo>
                <a:lnTo>
                  <a:pt x="5534421" y="212436"/>
                </a:lnTo>
                <a:close/>
                <a:moveTo>
                  <a:pt x="7018535" y="207673"/>
                </a:moveTo>
                <a:cubicBezTo>
                  <a:pt x="6983213" y="207673"/>
                  <a:pt x="6955630" y="213825"/>
                  <a:pt x="6935786" y="226128"/>
                </a:cubicBezTo>
                <a:cubicBezTo>
                  <a:pt x="6915942" y="238431"/>
                  <a:pt x="6902052" y="256985"/>
                  <a:pt x="6894114" y="281790"/>
                </a:cubicBezTo>
                <a:cubicBezTo>
                  <a:pt x="6886177" y="306594"/>
                  <a:pt x="6882208" y="337650"/>
                  <a:pt x="6882208" y="374956"/>
                </a:cubicBezTo>
                <a:lnTo>
                  <a:pt x="6882208" y="512473"/>
                </a:lnTo>
                <a:cubicBezTo>
                  <a:pt x="6882208" y="562083"/>
                  <a:pt x="6892676" y="599686"/>
                  <a:pt x="6913611" y="625285"/>
                </a:cubicBezTo>
                <a:cubicBezTo>
                  <a:pt x="6934546" y="650883"/>
                  <a:pt x="6970017" y="663683"/>
                  <a:pt x="7020023" y="663683"/>
                </a:cubicBezTo>
                <a:cubicBezTo>
                  <a:pt x="7044827" y="663683"/>
                  <a:pt x="7066854" y="659019"/>
                  <a:pt x="7086103" y="649693"/>
                </a:cubicBezTo>
                <a:cubicBezTo>
                  <a:pt x="7105351" y="640366"/>
                  <a:pt x="7120482" y="626922"/>
                  <a:pt x="7131495" y="609360"/>
                </a:cubicBezTo>
                <a:cubicBezTo>
                  <a:pt x="7142509" y="591799"/>
                  <a:pt x="7148015" y="570715"/>
                  <a:pt x="7148015" y="546108"/>
                </a:cubicBezTo>
                <a:lnTo>
                  <a:pt x="7148015" y="468122"/>
                </a:lnTo>
                <a:lnTo>
                  <a:pt x="7039966" y="468122"/>
                </a:lnTo>
                <a:lnTo>
                  <a:pt x="7039966" y="543132"/>
                </a:lnTo>
                <a:cubicBezTo>
                  <a:pt x="7039966" y="553054"/>
                  <a:pt x="7038130" y="561735"/>
                  <a:pt x="7034459" y="569177"/>
                </a:cubicBezTo>
                <a:cubicBezTo>
                  <a:pt x="7030788" y="576618"/>
                  <a:pt x="7024289" y="580339"/>
                  <a:pt x="7014963" y="580339"/>
                </a:cubicBezTo>
                <a:cubicBezTo>
                  <a:pt x="7005834" y="580339"/>
                  <a:pt x="6999286" y="576519"/>
                  <a:pt x="6995318" y="568879"/>
                </a:cubicBezTo>
                <a:cubicBezTo>
                  <a:pt x="6991349" y="561239"/>
                  <a:pt x="6989364" y="552855"/>
                  <a:pt x="6989364" y="543727"/>
                </a:cubicBezTo>
                <a:lnTo>
                  <a:pt x="6989364" y="327331"/>
                </a:lnTo>
                <a:cubicBezTo>
                  <a:pt x="6989364" y="302526"/>
                  <a:pt x="6998095" y="290124"/>
                  <a:pt x="7015558" y="290124"/>
                </a:cubicBezTo>
                <a:cubicBezTo>
                  <a:pt x="7025480" y="290124"/>
                  <a:pt x="7031929" y="293646"/>
                  <a:pt x="7034906" y="300691"/>
                </a:cubicBezTo>
                <a:cubicBezTo>
                  <a:pt x="7037882" y="307735"/>
                  <a:pt x="7039371" y="316417"/>
                  <a:pt x="7039371" y="326736"/>
                </a:cubicBezTo>
                <a:lnTo>
                  <a:pt x="7039371" y="389243"/>
                </a:lnTo>
                <a:lnTo>
                  <a:pt x="7148015" y="389243"/>
                </a:lnTo>
                <a:lnTo>
                  <a:pt x="7148015" y="321080"/>
                </a:lnTo>
                <a:cubicBezTo>
                  <a:pt x="7148015" y="296672"/>
                  <a:pt x="7142360" y="276035"/>
                  <a:pt x="7131049" y="259168"/>
                </a:cubicBezTo>
                <a:cubicBezTo>
                  <a:pt x="7119738" y="242300"/>
                  <a:pt x="7104309" y="229501"/>
                  <a:pt x="7084763" y="220770"/>
                </a:cubicBezTo>
                <a:cubicBezTo>
                  <a:pt x="7065217" y="212039"/>
                  <a:pt x="7043141" y="207673"/>
                  <a:pt x="7018535" y="207673"/>
                </a:cubicBezTo>
                <a:close/>
                <a:moveTo>
                  <a:pt x="6720879" y="207673"/>
                </a:moveTo>
                <a:cubicBezTo>
                  <a:pt x="6679207" y="207673"/>
                  <a:pt x="6646464" y="218339"/>
                  <a:pt x="6622652" y="239671"/>
                </a:cubicBezTo>
                <a:cubicBezTo>
                  <a:pt x="6598839" y="261003"/>
                  <a:pt x="6586933" y="292406"/>
                  <a:pt x="6586933" y="333879"/>
                </a:cubicBezTo>
                <a:lnTo>
                  <a:pt x="6586933" y="513366"/>
                </a:lnTo>
                <a:cubicBezTo>
                  <a:pt x="6586933" y="544918"/>
                  <a:pt x="6591001" y="571905"/>
                  <a:pt x="6599137" y="594329"/>
                </a:cubicBezTo>
                <a:cubicBezTo>
                  <a:pt x="6607273" y="616752"/>
                  <a:pt x="6620767" y="633917"/>
                  <a:pt x="6639618" y="645823"/>
                </a:cubicBezTo>
                <a:cubicBezTo>
                  <a:pt x="6658470" y="657729"/>
                  <a:pt x="6683770" y="663683"/>
                  <a:pt x="6715521" y="663683"/>
                </a:cubicBezTo>
                <a:cubicBezTo>
                  <a:pt x="6749255" y="663683"/>
                  <a:pt x="6775895" y="657977"/>
                  <a:pt x="6795441" y="646567"/>
                </a:cubicBezTo>
                <a:cubicBezTo>
                  <a:pt x="6814987" y="635157"/>
                  <a:pt x="6828878" y="618191"/>
                  <a:pt x="6837113" y="595668"/>
                </a:cubicBezTo>
                <a:cubicBezTo>
                  <a:pt x="6845348" y="573145"/>
                  <a:pt x="6849466" y="545215"/>
                  <a:pt x="6849466" y="511878"/>
                </a:cubicBezTo>
                <a:lnTo>
                  <a:pt x="6849466" y="486577"/>
                </a:lnTo>
                <a:lnTo>
                  <a:pt x="6743500" y="486577"/>
                </a:lnTo>
                <a:lnTo>
                  <a:pt x="6743500" y="529440"/>
                </a:lnTo>
                <a:cubicBezTo>
                  <a:pt x="6743500" y="544918"/>
                  <a:pt x="6742111" y="557469"/>
                  <a:pt x="6739333" y="567093"/>
                </a:cubicBezTo>
                <a:cubicBezTo>
                  <a:pt x="6736555" y="576717"/>
                  <a:pt x="6729609" y="581529"/>
                  <a:pt x="6718497" y="581529"/>
                </a:cubicBezTo>
                <a:cubicBezTo>
                  <a:pt x="6710758" y="581529"/>
                  <a:pt x="6705152" y="579049"/>
                  <a:pt x="6701680" y="574088"/>
                </a:cubicBezTo>
                <a:cubicBezTo>
                  <a:pt x="6698207" y="569127"/>
                  <a:pt x="6695974" y="562827"/>
                  <a:pt x="6694982" y="555187"/>
                </a:cubicBezTo>
                <a:cubicBezTo>
                  <a:pt x="6693990" y="547547"/>
                  <a:pt x="6693494" y="539758"/>
                  <a:pt x="6693494" y="531821"/>
                </a:cubicBezTo>
                <a:lnTo>
                  <a:pt x="6693494" y="445500"/>
                </a:lnTo>
                <a:lnTo>
                  <a:pt x="6848275" y="445500"/>
                </a:lnTo>
                <a:cubicBezTo>
                  <a:pt x="6849069" y="432007"/>
                  <a:pt x="6849466" y="405615"/>
                  <a:pt x="6849466" y="366324"/>
                </a:cubicBezTo>
                <a:lnTo>
                  <a:pt x="6849466" y="333879"/>
                </a:lnTo>
                <a:cubicBezTo>
                  <a:pt x="6849466" y="249742"/>
                  <a:pt x="6806604" y="207673"/>
                  <a:pt x="6720879" y="207673"/>
                </a:cubicBezTo>
                <a:close/>
                <a:moveTo>
                  <a:pt x="5996979" y="207673"/>
                </a:moveTo>
                <a:cubicBezTo>
                  <a:pt x="5955307" y="207673"/>
                  <a:pt x="5922564" y="218339"/>
                  <a:pt x="5898752" y="239671"/>
                </a:cubicBezTo>
                <a:cubicBezTo>
                  <a:pt x="5874939" y="261003"/>
                  <a:pt x="5863033" y="292406"/>
                  <a:pt x="5863033" y="333879"/>
                </a:cubicBezTo>
                <a:lnTo>
                  <a:pt x="5863033" y="513366"/>
                </a:lnTo>
                <a:cubicBezTo>
                  <a:pt x="5863033" y="544918"/>
                  <a:pt x="5867101" y="571905"/>
                  <a:pt x="5875237" y="594329"/>
                </a:cubicBezTo>
                <a:cubicBezTo>
                  <a:pt x="5883374" y="616752"/>
                  <a:pt x="5896867" y="633917"/>
                  <a:pt x="5915718" y="645823"/>
                </a:cubicBezTo>
                <a:cubicBezTo>
                  <a:pt x="5934570" y="657729"/>
                  <a:pt x="5959870" y="663683"/>
                  <a:pt x="5991621" y="663683"/>
                </a:cubicBezTo>
                <a:cubicBezTo>
                  <a:pt x="6025355" y="663683"/>
                  <a:pt x="6051995" y="657977"/>
                  <a:pt x="6071541" y="646567"/>
                </a:cubicBezTo>
                <a:cubicBezTo>
                  <a:pt x="6091087" y="635157"/>
                  <a:pt x="6104978" y="618191"/>
                  <a:pt x="6113213" y="595668"/>
                </a:cubicBezTo>
                <a:cubicBezTo>
                  <a:pt x="6121448" y="573145"/>
                  <a:pt x="6125566" y="545215"/>
                  <a:pt x="6125566" y="511878"/>
                </a:cubicBezTo>
                <a:lnTo>
                  <a:pt x="6125566" y="486577"/>
                </a:lnTo>
                <a:lnTo>
                  <a:pt x="6019600" y="486577"/>
                </a:lnTo>
                <a:lnTo>
                  <a:pt x="6019600" y="529440"/>
                </a:lnTo>
                <a:cubicBezTo>
                  <a:pt x="6019600" y="544918"/>
                  <a:pt x="6018211" y="557469"/>
                  <a:pt x="6015433" y="567093"/>
                </a:cubicBezTo>
                <a:cubicBezTo>
                  <a:pt x="6012655" y="576717"/>
                  <a:pt x="6005710" y="581529"/>
                  <a:pt x="5994597" y="581529"/>
                </a:cubicBezTo>
                <a:cubicBezTo>
                  <a:pt x="5986858" y="581529"/>
                  <a:pt x="5981252" y="579049"/>
                  <a:pt x="5977780" y="574088"/>
                </a:cubicBezTo>
                <a:cubicBezTo>
                  <a:pt x="5974307" y="569127"/>
                  <a:pt x="5972074" y="562827"/>
                  <a:pt x="5971082" y="555187"/>
                </a:cubicBezTo>
                <a:cubicBezTo>
                  <a:pt x="5970090" y="547547"/>
                  <a:pt x="5969594" y="539758"/>
                  <a:pt x="5969594" y="531821"/>
                </a:cubicBezTo>
                <a:lnTo>
                  <a:pt x="5969594" y="445500"/>
                </a:lnTo>
                <a:lnTo>
                  <a:pt x="6124375" y="445500"/>
                </a:lnTo>
                <a:cubicBezTo>
                  <a:pt x="6125169" y="432007"/>
                  <a:pt x="6125566" y="405615"/>
                  <a:pt x="6125566" y="366324"/>
                </a:cubicBezTo>
                <a:lnTo>
                  <a:pt x="6125566" y="333879"/>
                </a:lnTo>
                <a:cubicBezTo>
                  <a:pt x="6125566" y="249742"/>
                  <a:pt x="6082704" y="207673"/>
                  <a:pt x="5996979" y="207673"/>
                </a:cubicBezTo>
                <a:close/>
                <a:moveTo>
                  <a:pt x="5266828" y="207673"/>
                </a:moveTo>
                <a:cubicBezTo>
                  <a:pt x="5243412" y="207673"/>
                  <a:pt x="5221633" y="211741"/>
                  <a:pt x="5201492" y="219877"/>
                </a:cubicBezTo>
                <a:cubicBezTo>
                  <a:pt x="5181350" y="228013"/>
                  <a:pt x="5165178" y="240415"/>
                  <a:pt x="5152974" y="257084"/>
                </a:cubicBezTo>
                <a:cubicBezTo>
                  <a:pt x="5140770" y="273753"/>
                  <a:pt x="5134668" y="294886"/>
                  <a:pt x="5134668" y="320485"/>
                </a:cubicBezTo>
                <a:cubicBezTo>
                  <a:pt x="5134668" y="348068"/>
                  <a:pt x="5139331" y="369598"/>
                  <a:pt x="5148658" y="385076"/>
                </a:cubicBezTo>
                <a:cubicBezTo>
                  <a:pt x="5157985" y="400554"/>
                  <a:pt x="5171578" y="415239"/>
                  <a:pt x="5189437" y="429129"/>
                </a:cubicBezTo>
                <a:lnTo>
                  <a:pt x="5246289" y="472885"/>
                </a:lnTo>
                <a:cubicBezTo>
                  <a:pt x="5257997" y="481815"/>
                  <a:pt x="5267919" y="491092"/>
                  <a:pt x="5276055" y="500716"/>
                </a:cubicBezTo>
                <a:cubicBezTo>
                  <a:pt x="5284191" y="510340"/>
                  <a:pt x="5288259" y="524876"/>
                  <a:pt x="5288259" y="544322"/>
                </a:cubicBezTo>
                <a:cubicBezTo>
                  <a:pt x="5288259" y="567540"/>
                  <a:pt x="5280520" y="579148"/>
                  <a:pt x="5265042" y="579148"/>
                </a:cubicBezTo>
                <a:cubicBezTo>
                  <a:pt x="5256310" y="579148"/>
                  <a:pt x="5249961" y="576271"/>
                  <a:pt x="5245992" y="570516"/>
                </a:cubicBezTo>
                <a:cubicBezTo>
                  <a:pt x="5242023" y="564761"/>
                  <a:pt x="5240039" y="556824"/>
                  <a:pt x="5240039" y="546704"/>
                </a:cubicBezTo>
                <a:lnTo>
                  <a:pt x="5240039" y="494316"/>
                </a:lnTo>
                <a:lnTo>
                  <a:pt x="5132882" y="494316"/>
                </a:lnTo>
                <a:lnTo>
                  <a:pt x="5132882" y="529737"/>
                </a:lnTo>
                <a:cubicBezTo>
                  <a:pt x="5132882" y="619034"/>
                  <a:pt x="5176936" y="663683"/>
                  <a:pt x="5265042" y="663683"/>
                </a:cubicBezTo>
                <a:cubicBezTo>
                  <a:pt x="5306714" y="663683"/>
                  <a:pt x="5339505" y="652669"/>
                  <a:pt x="5363417" y="630643"/>
                </a:cubicBezTo>
                <a:cubicBezTo>
                  <a:pt x="5387329" y="608616"/>
                  <a:pt x="5399285" y="576568"/>
                  <a:pt x="5399285" y="534500"/>
                </a:cubicBezTo>
                <a:cubicBezTo>
                  <a:pt x="5399285" y="500567"/>
                  <a:pt x="5392290" y="473381"/>
                  <a:pt x="5378300" y="452942"/>
                </a:cubicBezTo>
                <a:cubicBezTo>
                  <a:pt x="5364310" y="432503"/>
                  <a:pt x="5346997" y="414842"/>
                  <a:pt x="5326359" y="399959"/>
                </a:cubicBezTo>
                <a:lnTo>
                  <a:pt x="5260279" y="351739"/>
                </a:lnTo>
                <a:cubicBezTo>
                  <a:pt x="5247579" y="342611"/>
                  <a:pt x="5241229" y="330010"/>
                  <a:pt x="5241229" y="313936"/>
                </a:cubicBezTo>
                <a:cubicBezTo>
                  <a:pt x="5241229" y="298061"/>
                  <a:pt x="5248770" y="290124"/>
                  <a:pt x="5263851" y="290124"/>
                </a:cubicBezTo>
                <a:cubicBezTo>
                  <a:pt x="5272781" y="290124"/>
                  <a:pt x="5278783" y="294291"/>
                  <a:pt x="5281859" y="302625"/>
                </a:cubicBezTo>
                <a:cubicBezTo>
                  <a:pt x="5284935" y="310960"/>
                  <a:pt x="5286473" y="319592"/>
                  <a:pt x="5286473" y="328522"/>
                </a:cubicBezTo>
                <a:lnTo>
                  <a:pt x="5286473" y="345488"/>
                </a:lnTo>
                <a:lnTo>
                  <a:pt x="5396606" y="345488"/>
                </a:lnTo>
                <a:lnTo>
                  <a:pt x="5396606" y="337154"/>
                </a:lnTo>
                <a:cubicBezTo>
                  <a:pt x="5396606" y="250833"/>
                  <a:pt x="5353346" y="207673"/>
                  <a:pt x="5266828" y="207673"/>
                </a:cubicBezTo>
                <a:close/>
                <a:moveTo>
                  <a:pt x="5011736" y="207673"/>
                </a:moveTo>
                <a:cubicBezTo>
                  <a:pt x="4992488" y="207673"/>
                  <a:pt x="4977456" y="213676"/>
                  <a:pt x="4966641" y="225681"/>
                </a:cubicBezTo>
                <a:cubicBezTo>
                  <a:pt x="4955826" y="237687"/>
                  <a:pt x="4948434" y="252222"/>
                  <a:pt x="4944466" y="269288"/>
                </a:cubicBezTo>
                <a:lnTo>
                  <a:pt x="4944466" y="212436"/>
                </a:lnTo>
                <a:lnTo>
                  <a:pt x="4837905" y="212436"/>
                </a:lnTo>
                <a:lnTo>
                  <a:pt x="4837905" y="658920"/>
                </a:lnTo>
                <a:lnTo>
                  <a:pt x="4944466" y="658920"/>
                </a:lnTo>
                <a:lnTo>
                  <a:pt x="4944466" y="344893"/>
                </a:lnTo>
                <a:cubicBezTo>
                  <a:pt x="4944466" y="336558"/>
                  <a:pt x="4944962" y="328174"/>
                  <a:pt x="4945954" y="319741"/>
                </a:cubicBezTo>
                <a:cubicBezTo>
                  <a:pt x="4946946" y="311307"/>
                  <a:pt x="4949377" y="304263"/>
                  <a:pt x="4953247" y="298607"/>
                </a:cubicBezTo>
                <a:cubicBezTo>
                  <a:pt x="4957116" y="292952"/>
                  <a:pt x="4963119" y="290124"/>
                  <a:pt x="4971255" y="290124"/>
                </a:cubicBezTo>
                <a:cubicBezTo>
                  <a:pt x="4979987" y="290124"/>
                  <a:pt x="4986138" y="293845"/>
                  <a:pt x="4989710" y="301286"/>
                </a:cubicBezTo>
                <a:cubicBezTo>
                  <a:pt x="4993282" y="308727"/>
                  <a:pt x="4995068" y="316814"/>
                  <a:pt x="4995068" y="325545"/>
                </a:cubicBezTo>
                <a:lnTo>
                  <a:pt x="4995068" y="658920"/>
                </a:lnTo>
                <a:lnTo>
                  <a:pt x="5100140" y="658920"/>
                </a:lnTo>
                <a:lnTo>
                  <a:pt x="5100140" y="314532"/>
                </a:lnTo>
                <a:cubicBezTo>
                  <a:pt x="5100140" y="281393"/>
                  <a:pt x="5093145" y="255298"/>
                  <a:pt x="5079156" y="236248"/>
                </a:cubicBezTo>
                <a:cubicBezTo>
                  <a:pt x="5065166" y="217198"/>
                  <a:pt x="5042693" y="207673"/>
                  <a:pt x="5011736" y="207673"/>
                </a:cubicBezTo>
                <a:close/>
                <a:moveTo>
                  <a:pt x="4673004" y="207673"/>
                </a:moveTo>
                <a:cubicBezTo>
                  <a:pt x="4631332" y="207673"/>
                  <a:pt x="4598589" y="218339"/>
                  <a:pt x="4574777" y="239671"/>
                </a:cubicBezTo>
                <a:cubicBezTo>
                  <a:pt x="4550964" y="261003"/>
                  <a:pt x="4539058" y="292406"/>
                  <a:pt x="4539058" y="333879"/>
                </a:cubicBezTo>
                <a:lnTo>
                  <a:pt x="4539058" y="513366"/>
                </a:lnTo>
                <a:cubicBezTo>
                  <a:pt x="4539058" y="544918"/>
                  <a:pt x="4543126" y="571905"/>
                  <a:pt x="4551262" y="594329"/>
                </a:cubicBezTo>
                <a:cubicBezTo>
                  <a:pt x="4559398" y="616752"/>
                  <a:pt x="4572892" y="633917"/>
                  <a:pt x="4591743" y="645823"/>
                </a:cubicBezTo>
                <a:cubicBezTo>
                  <a:pt x="4610595" y="657729"/>
                  <a:pt x="4635896" y="663683"/>
                  <a:pt x="4667646" y="663683"/>
                </a:cubicBezTo>
                <a:cubicBezTo>
                  <a:pt x="4701380" y="663683"/>
                  <a:pt x="4728020" y="657977"/>
                  <a:pt x="4747566" y="646567"/>
                </a:cubicBezTo>
                <a:cubicBezTo>
                  <a:pt x="4767112" y="635157"/>
                  <a:pt x="4781003" y="618191"/>
                  <a:pt x="4789238" y="595668"/>
                </a:cubicBezTo>
                <a:cubicBezTo>
                  <a:pt x="4797473" y="573145"/>
                  <a:pt x="4801591" y="545215"/>
                  <a:pt x="4801591" y="511878"/>
                </a:cubicBezTo>
                <a:lnTo>
                  <a:pt x="4801591" y="486577"/>
                </a:lnTo>
                <a:lnTo>
                  <a:pt x="4695626" y="486577"/>
                </a:lnTo>
                <a:lnTo>
                  <a:pt x="4695626" y="529440"/>
                </a:lnTo>
                <a:cubicBezTo>
                  <a:pt x="4695626" y="544918"/>
                  <a:pt x="4694236" y="557469"/>
                  <a:pt x="4691458" y="567093"/>
                </a:cubicBezTo>
                <a:cubicBezTo>
                  <a:pt x="4688680" y="576717"/>
                  <a:pt x="4681735" y="581529"/>
                  <a:pt x="4670623" y="581529"/>
                </a:cubicBezTo>
                <a:cubicBezTo>
                  <a:pt x="4662884" y="581529"/>
                  <a:pt x="4657277" y="579049"/>
                  <a:pt x="4653805" y="574088"/>
                </a:cubicBezTo>
                <a:cubicBezTo>
                  <a:pt x="4650332" y="569127"/>
                  <a:pt x="4648100" y="562827"/>
                  <a:pt x="4647107" y="555187"/>
                </a:cubicBezTo>
                <a:cubicBezTo>
                  <a:pt x="4646115" y="547547"/>
                  <a:pt x="4645619" y="539758"/>
                  <a:pt x="4645619" y="531821"/>
                </a:cubicBezTo>
                <a:lnTo>
                  <a:pt x="4645619" y="445500"/>
                </a:lnTo>
                <a:lnTo>
                  <a:pt x="4800400" y="445500"/>
                </a:lnTo>
                <a:cubicBezTo>
                  <a:pt x="4801194" y="432007"/>
                  <a:pt x="4801591" y="405615"/>
                  <a:pt x="4801591" y="366324"/>
                </a:cubicBezTo>
                <a:lnTo>
                  <a:pt x="4801591" y="333879"/>
                </a:lnTo>
                <a:cubicBezTo>
                  <a:pt x="4801591" y="249742"/>
                  <a:pt x="4758729" y="207673"/>
                  <a:pt x="4673004" y="207673"/>
                </a:cubicBezTo>
                <a:close/>
                <a:moveTo>
                  <a:pt x="7670997" y="207078"/>
                </a:moveTo>
                <a:cubicBezTo>
                  <a:pt x="7651153" y="207078"/>
                  <a:pt x="7634683" y="211940"/>
                  <a:pt x="7621586" y="221663"/>
                </a:cubicBezTo>
                <a:cubicBezTo>
                  <a:pt x="7608489" y="231386"/>
                  <a:pt x="7599361" y="244880"/>
                  <a:pt x="7594202" y="262144"/>
                </a:cubicBezTo>
                <a:lnTo>
                  <a:pt x="7594202" y="212436"/>
                </a:lnTo>
                <a:lnTo>
                  <a:pt x="7485855" y="212436"/>
                </a:lnTo>
                <a:lnTo>
                  <a:pt x="7485855" y="658920"/>
                </a:lnTo>
                <a:lnTo>
                  <a:pt x="7594202" y="658920"/>
                </a:lnTo>
                <a:lnTo>
                  <a:pt x="7594202" y="317508"/>
                </a:lnTo>
                <a:cubicBezTo>
                  <a:pt x="7594201" y="313540"/>
                  <a:pt x="7598766" y="309918"/>
                  <a:pt x="7607894" y="306644"/>
                </a:cubicBezTo>
                <a:cubicBezTo>
                  <a:pt x="7617022" y="303370"/>
                  <a:pt x="7627638" y="300790"/>
                  <a:pt x="7639743" y="298905"/>
                </a:cubicBezTo>
                <a:cubicBezTo>
                  <a:pt x="7651848" y="297020"/>
                  <a:pt x="7662266" y="296077"/>
                  <a:pt x="7670997" y="296077"/>
                </a:cubicBezTo>
                <a:close/>
                <a:moveTo>
                  <a:pt x="7866260" y="135045"/>
                </a:moveTo>
                <a:lnTo>
                  <a:pt x="7866260" y="229700"/>
                </a:lnTo>
                <a:lnTo>
                  <a:pt x="7836197" y="229700"/>
                </a:lnTo>
                <a:lnTo>
                  <a:pt x="7836197" y="310960"/>
                </a:lnTo>
                <a:lnTo>
                  <a:pt x="7866260" y="310960"/>
                </a:lnTo>
                <a:lnTo>
                  <a:pt x="7866260" y="589268"/>
                </a:lnTo>
                <a:cubicBezTo>
                  <a:pt x="7866260" y="614470"/>
                  <a:pt x="7871270" y="633173"/>
                  <a:pt x="7881291" y="645377"/>
                </a:cubicBezTo>
                <a:cubicBezTo>
                  <a:pt x="7891312" y="657581"/>
                  <a:pt x="7910709" y="663683"/>
                  <a:pt x="7939483" y="663683"/>
                </a:cubicBezTo>
                <a:cubicBezTo>
                  <a:pt x="7952381" y="663683"/>
                  <a:pt x="7965082" y="662541"/>
                  <a:pt x="7977583" y="660260"/>
                </a:cubicBezTo>
                <a:cubicBezTo>
                  <a:pt x="7990085" y="657977"/>
                  <a:pt x="7997526" y="656440"/>
                  <a:pt x="7999907" y="655646"/>
                </a:cubicBezTo>
                <a:lnTo>
                  <a:pt x="7999907" y="583018"/>
                </a:lnTo>
                <a:cubicBezTo>
                  <a:pt x="7996137" y="583811"/>
                  <a:pt x="7991870" y="584208"/>
                  <a:pt x="7987108" y="584208"/>
                </a:cubicBezTo>
                <a:cubicBezTo>
                  <a:pt x="7980361" y="584208"/>
                  <a:pt x="7975797" y="582720"/>
                  <a:pt x="7973416" y="579743"/>
                </a:cubicBezTo>
                <a:cubicBezTo>
                  <a:pt x="7971035" y="576767"/>
                  <a:pt x="7969844" y="571608"/>
                  <a:pt x="7969844" y="564265"/>
                </a:cubicBezTo>
                <a:lnTo>
                  <a:pt x="7969844" y="310960"/>
                </a:lnTo>
                <a:lnTo>
                  <a:pt x="7999907" y="310960"/>
                </a:lnTo>
                <a:lnTo>
                  <a:pt x="7999907" y="229700"/>
                </a:lnTo>
                <a:lnTo>
                  <a:pt x="7969844" y="229700"/>
                </a:lnTo>
                <a:lnTo>
                  <a:pt x="7969844" y="135045"/>
                </a:lnTo>
                <a:close/>
                <a:moveTo>
                  <a:pt x="6416972" y="130283"/>
                </a:moveTo>
                <a:cubicBezTo>
                  <a:pt x="6377681" y="130283"/>
                  <a:pt x="6347667" y="141990"/>
                  <a:pt x="6326931" y="165406"/>
                </a:cubicBezTo>
                <a:cubicBezTo>
                  <a:pt x="6306193" y="188822"/>
                  <a:pt x="6295825" y="222854"/>
                  <a:pt x="6295825" y="267502"/>
                </a:cubicBezTo>
                <a:cubicBezTo>
                  <a:pt x="6295825" y="310166"/>
                  <a:pt x="6313387" y="348068"/>
                  <a:pt x="6348511" y="381207"/>
                </a:cubicBezTo>
                <a:lnTo>
                  <a:pt x="6395540" y="425855"/>
                </a:lnTo>
                <a:cubicBezTo>
                  <a:pt x="6409431" y="438952"/>
                  <a:pt x="6420295" y="450412"/>
                  <a:pt x="6428134" y="460234"/>
                </a:cubicBezTo>
                <a:cubicBezTo>
                  <a:pt x="6435972" y="470057"/>
                  <a:pt x="6441478" y="480376"/>
                  <a:pt x="6444654" y="491191"/>
                </a:cubicBezTo>
                <a:cubicBezTo>
                  <a:pt x="6447828" y="502006"/>
                  <a:pt x="6449416" y="515450"/>
                  <a:pt x="6449416" y="531523"/>
                </a:cubicBezTo>
                <a:cubicBezTo>
                  <a:pt x="6449416" y="544223"/>
                  <a:pt x="6447580" y="553351"/>
                  <a:pt x="6443909" y="558908"/>
                </a:cubicBezTo>
                <a:cubicBezTo>
                  <a:pt x="6440238" y="564464"/>
                  <a:pt x="6433640" y="567242"/>
                  <a:pt x="6424115" y="567242"/>
                </a:cubicBezTo>
                <a:cubicBezTo>
                  <a:pt x="6414987" y="567242"/>
                  <a:pt x="6408587" y="563819"/>
                  <a:pt x="6404916" y="556973"/>
                </a:cubicBezTo>
                <a:cubicBezTo>
                  <a:pt x="6401245" y="550127"/>
                  <a:pt x="6399410" y="540651"/>
                  <a:pt x="6399410" y="528547"/>
                </a:cubicBezTo>
                <a:lnTo>
                  <a:pt x="6399410" y="463062"/>
                </a:lnTo>
                <a:lnTo>
                  <a:pt x="6295825" y="463062"/>
                </a:lnTo>
                <a:lnTo>
                  <a:pt x="6295825" y="514259"/>
                </a:lnTo>
                <a:cubicBezTo>
                  <a:pt x="6295825" y="566250"/>
                  <a:pt x="6306392" y="604151"/>
                  <a:pt x="6327526" y="627964"/>
                </a:cubicBezTo>
                <a:cubicBezTo>
                  <a:pt x="6348659" y="651776"/>
                  <a:pt x="6383138" y="663683"/>
                  <a:pt x="6430961" y="663683"/>
                </a:cubicBezTo>
                <a:cubicBezTo>
                  <a:pt x="6476006" y="663683"/>
                  <a:pt x="6507608" y="649742"/>
                  <a:pt x="6525765" y="621862"/>
                </a:cubicBezTo>
                <a:cubicBezTo>
                  <a:pt x="6543922" y="593981"/>
                  <a:pt x="6553000" y="555435"/>
                  <a:pt x="6553000" y="506222"/>
                </a:cubicBezTo>
                <a:cubicBezTo>
                  <a:pt x="6553000" y="481815"/>
                  <a:pt x="6549924" y="461127"/>
                  <a:pt x="6543773" y="444161"/>
                </a:cubicBezTo>
                <a:cubicBezTo>
                  <a:pt x="6537621" y="427195"/>
                  <a:pt x="6529486" y="412312"/>
                  <a:pt x="6519365" y="399513"/>
                </a:cubicBezTo>
                <a:cubicBezTo>
                  <a:pt x="6509245" y="386713"/>
                  <a:pt x="6498132" y="374559"/>
                  <a:pt x="6486028" y="363050"/>
                </a:cubicBezTo>
                <a:lnTo>
                  <a:pt x="6425604" y="305007"/>
                </a:lnTo>
                <a:cubicBezTo>
                  <a:pt x="6413896" y="293894"/>
                  <a:pt x="6406057" y="284072"/>
                  <a:pt x="6402089" y="275539"/>
                </a:cubicBezTo>
                <a:cubicBezTo>
                  <a:pt x="6398120" y="267006"/>
                  <a:pt x="6396136" y="259068"/>
                  <a:pt x="6396136" y="251726"/>
                </a:cubicBezTo>
                <a:cubicBezTo>
                  <a:pt x="6396136" y="244384"/>
                  <a:pt x="6398070" y="238381"/>
                  <a:pt x="6401940" y="233718"/>
                </a:cubicBezTo>
                <a:cubicBezTo>
                  <a:pt x="6405809" y="229055"/>
                  <a:pt x="6411911" y="226723"/>
                  <a:pt x="6420246" y="226723"/>
                </a:cubicBezTo>
                <a:cubicBezTo>
                  <a:pt x="6427191" y="226723"/>
                  <a:pt x="6432697" y="228708"/>
                  <a:pt x="6436766" y="232676"/>
                </a:cubicBezTo>
                <a:cubicBezTo>
                  <a:pt x="6440833" y="236645"/>
                  <a:pt x="6442868" y="242201"/>
                  <a:pt x="6442868" y="249345"/>
                </a:cubicBezTo>
                <a:lnTo>
                  <a:pt x="6442868" y="285361"/>
                </a:lnTo>
                <a:lnTo>
                  <a:pt x="6549429" y="285361"/>
                </a:lnTo>
                <a:cubicBezTo>
                  <a:pt x="6549429" y="233172"/>
                  <a:pt x="6539358" y="194279"/>
                  <a:pt x="6519216" y="168680"/>
                </a:cubicBezTo>
                <a:cubicBezTo>
                  <a:pt x="6499075" y="143082"/>
                  <a:pt x="6464993" y="130283"/>
                  <a:pt x="6416972" y="130283"/>
                </a:cubicBezTo>
                <a:close/>
                <a:moveTo>
                  <a:pt x="4031257" y="130283"/>
                </a:moveTo>
                <a:cubicBezTo>
                  <a:pt x="3988990" y="130283"/>
                  <a:pt x="3956892" y="141891"/>
                  <a:pt x="3934965" y="165108"/>
                </a:cubicBezTo>
                <a:cubicBezTo>
                  <a:pt x="3913038" y="188326"/>
                  <a:pt x="3902074" y="222358"/>
                  <a:pt x="3902074" y="267204"/>
                </a:cubicBezTo>
                <a:lnTo>
                  <a:pt x="3902074" y="516045"/>
                </a:lnTo>
                <a:cubicBezTo>
                  <a:pt x="3902074" y="563869"/>
                  <a:pt x="3913137" y="600431"/>
                  <a:pt x="3935263" y="625731"/>
                </a:cubicBezTo>
                <a:cubicBezTo>
                  <a:pt x="3957388" y="651032"/>
                  <a:pt x="3989386" y="663683"/>
                  <a:pt x="4031257" y="663683"/>
                </a:cubicBezTo>
                <a:cubicBezTo>
                  <a:pt x="4073127" y="663683"/>
                  <a:pt x="4105125" y="651032"/>
                  <a:pt x="4127251" y="625731"/>
                </a:cubicBezTo>
                <a:cubicBezTo>
                  <a:pt x="4149377" y="600431"/>
                  <a:pt x="4160439" y="563869"/>
                  <a:pt x="4160439" y="516045"/>
                </a:cubicBezTo>
                <a:lnTo>
                  <a:pt x="4160439" y="267204"/>
                </a:lnTo>
                <a:cubicBezTo>
                  <a:pt x="4160439" y="222358"/>
                  <a:pt x="4149476" y="188326"/>
                  <a:pt x="4127549" y="165108"/>
                </a:cubicBezTo>
                <a:cubicBezTo>
                  <a:pt x="4105621" y="141891"/>
                  <a:pt x="4073524" y="130283"/>
                  <a:pt x="4031257" y="130283"/>
                </a:cubicBezTo>
                <a:close/>
                <a:moveTo>
                  <a:pt x="4453036" y="129687"/>
                </a:moveTo>
                <a:cubicBezTo>
                  <a:pt x="4405014" y="129687"/>
                  <a:pt x="4381003" y="153698"/>
                  <a:pt x="4381003" y="201720"/>
                </a:cubicBezTo>
                <a:lnTo>
                  <a:pt x="4381003" y="232081"/>
                </a:lnTo>
                <a:lnTo>
                  <a:pt x="4361655" y="232081"/>
                </a:lnTo>
                <a:lnTo>
                  <a:pt x="4361655" y="313341"/>
                </a:lnTo>
                <a:lnTo>
                  <a:pt x="4381003" y="313341"/>
                </a:lnTo>
                <a:lnTo>
                  <a:pt x="4381003" y="658920"/>
                </a:lnTo>
                <a:lnTo>
                  <a:pt x="4486671" y="658920"/>
                </a:lnTo>
                <a:lnTo>
                  <a:pt x="4486671" y="314532"/>
                </a:lnTo>
                <a:lnTo>
                  <a:pt x="4507804" y="314532"/>
                </a:lnTo>
                <a:lnTo>
                  <a:pt x="4507804" y="232081"/>
                </a:lnTo>
                <a:lnTo>
                  <a:pt x="4484587" y="232081"/>
                </a:lnTo>
                <a:lnTo>
                  <a:pt x="4484587" y="226425"/>
                </a:lnTo>
                <a:cubicBezTo>
                  <a:pt x="4484587" y="219480"/>
                  <a:pt x="4485282" y="213775"/>
                  <a:pt x="4486671" y="209310"/>
                </a:cubicBezTo>
                <a:cubicBezTo>
                  <a:pt x="4488060" y="204845"/>
                  <a:pt x="4491830" y="202613"/>
                  <a:pt x="4497982" y="202613"/>
                </a:cubicBezTo>
                <a:cubicBezTo>
                  <a:pt x="4499569" y="202613"/>
                  <a:pt x="4502843" y="203109"/>
                  <a:pt x="4507804" y="204101"/>
                </a:cubicBezTo>
                <a:lnTo>
                  <a:pt x="4507804" y="138319"/>
                </a:lnTo>
                <a:cubicBezTo>
                  <a:pt x="4493914" y="132565"/>
                  <a:pt x="4475657" y="129687"/>
                  <a:pt x="4453036" y="129687"/>
                </a:cubicBezTo>
                <a:close/>
                <a:moveTo>
                  <a:pt x="4281586" y="129687"/>
                </a:moveTo>
                <a:cubicBezTo>
                  <a:pt x="4233564" y="129687"/>
                  <a:pt x="4209553" y="153698"/>
                  <a:pt x="4209553" y="201720"/>
                </a:cubicBezTo>
                <a:lnTo>
                  <a:pt x="4209553" y="232081"/>
                </a:lnTo>
                <a:lnTo>
                  <a:pt x="4190205" y="232081"/>
                </a:lnTo>
                <a:lnTo>
                  <a:pt x="4190205" y="313341"/>
                </a:lnTo>
                <a:lnTo>
                  <a:pt x="4209553" y="313341"/>
                </a:lnTo>
                <a:lnTo>
                  <a:pt x="4209553" y="658920"/>
                </a:lnTo>
                <a:lnTo>
                  <a:pt x="4315221" y="658920"/>
                </a:lnTo>
                <a:lnTo>
                  <a:pt x="4315221" y="314532"/>
                </a:lnTo>
                <a:lnTo>
                  <a:pt x="4336354" y="314532"/>
                </a:lnTo>
                <a:lnTo>
                  <a:pt x="4336354" y="232081"/>
                </a:lnTo>
                <a:lnTo>
                  <a:pt x="4313137" y="232081"/>
                </a:lnTo>
                <a:lnTo>
                  <a:pt x="4313137" y="226425"/>
                </a:lnTo>
                <a:cubicBezTo>
                  <a:pt x="4313137" y="219480"/>
                  <a:pt x="4313832" y="213775"/>
                  <a:pt x="4315221" y="209310"/>
                </a:cubicBezTo>
                <a:cubicBezTo>
                  <a:pt x="4316610" y="204845"/>
                  <a:pt x="4320380" y="202613"/>
                  <a:pt x="4326532" y="202613"/>
                </a:cubicBezTo>
                <a:cubicBezTo>
                  <a:pt x="4328119" y="202613"/>
                  <a:pt x="4331393" y="203109"/>
                  <a:pt x="4336354" y="204101"/>
                </a:cubicBezTo>
                <a:lnTo>
                  <a:pt x="4336354" y="138319"/>
                </a:lnTo>
                <a:cubicBezTo>
                  <a:pt x="4322464" y="132565"/>
                  <a:pt x="4304207" y="129687"/>
                  <a:pt x="4281586" y="129687"/>
                </a:cubicBezTo>
                <a:close/>
                <a:moveTo>
                  <a:pt x="7694810" y="96350"/>
                </a:moveTo>
                <a:lnTo>
                  <a:pt x="7694810" y="185051"/>
                </a:lnTo>
                <a:lnTo>
                  <a:pt x="7801371" y="185051"/>
                </a:lnTo>
                <a:lnTo>
                  <a:pt x="7801371" y="96350"/>
                </a:lnTo>
                <a:close/>
                <a:moveTo>
                  <a:pt x="5427860" y="96350"/>
                </a:moveTo>
                <a:lnTo>
                  <a:pt x="5427860" y="185051"/>
                </a:lnTo>
                <a:lnTo>
                  <a:pt x="5534421" y="185051"/>
                </a:lnTo>
                <a:lnTo>
                  <a:pt x="5534421" y="96350"/>
                </a:lnTo>
                <a:close/>
                <a:moveTo>
                  <a:pt x="0" y="0"/>
                </a:moveTo>
                <a:lnTo>
                  <a:pt x="12192000" y="0"/>
                </a:lnTo>
                <a:lnTo>
                  <a:pt x="12192000" y="830997"/>
                </a:lnTo>
                <a:lnTo>
                  <a:pt x="0" y="830997"/>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7" name="Freeform 16">
            <a:extLst>
              <a:ext uri="{FF2B5EF4-FFF2-40B4-BE49-F238E27FC236}">
                <a16:creationId xmlns:a16="http://schemas.microsoft.com/office/drawing/2014/main" id="{D259B22A-8855-EDDC-C36C-5FAC80345805}"/>
              </a:ext>
            </a:extLst>
          </p:cNvPr>
          <p:cNvSpPr/>
          <p:nvPr/>
        </p:nvSpPr>
        <p:spPr>
          <a:xfrm>
            <a:off x="0" y="831009"/>
            <a:ext cx="3933470" cy="6026992"/>
          </a:xfrm>
          <a:custGeom>
            <a:avLst/>
            <a:gdLst/>
            <a:ahLst/>
            <a:cxnLst/>
            <a:rect l="l" t="t" r="r" b="b"/>
            <a:pathLst>
              <a:path w="3933470" h="6026992">
                <a:moveTo>
                  <a:pt x="2723354" y="4039657"/>
                </a:moveTo>
                <a:cubicBezTo>
                  <a:pt x="2735856" y="4039657"/>
                  <a:pt x="2743390" y="4045852"/>
                  <a:pt x="2745957" y="4058242"/>
                </a:cubicBezTo>
                <a:cubicBezTo>
                  <a:pt x="2748524" y="4070632"/>
                  <a:pt x="2749808" y="4086092"/>
                  <a:pt x="2749808" y="4104621"/>
                </a:cubicBezTo>
                <a:lnTo>
                  <a:pt x="2749808" y="4300850"/>
                </a:lnTo>
                <a:cubicBezTo>
                  <a:pt x="2749808" y="4319156"/>
                  <a:pt x="2748524" y="4334560"/>
                  <a:pt x="2745957" y="4347062"/>
                </a:cubicBezTo>
                <a:cubicBezTo>
                  <a:pt x="2743390" y="4359563"/>
                  <a:pt x="2735856" y="4365814"/>
                  <a:pt x="2723354" y="4365814"/>
                </a:cubicBezTo>
                <a:cubicBezTo>
                  <a:pt x="2710406" y="4365814"/>
                  <a:pt x="2702425" y="4359507"/>
                  <a:pt x="2699411" y="4346894"/>
                </a:cubicBezTo>
                <a:cubicBezTo>
                  <a:pt x="2696397" y="4334281"/>
                  <a:pt x="2694890" y="4318933"/>
                  <a:pt x="2694890" y="4300850"/>
                </a:cubicBezTo>
                <a:lnTo>
                  <a:pt x="2694890" y="4104621"/>
                </a:lnTo>
                <a:cubicBezTo>
                  <a:pt x="2694890" y="4086538"/>
                  <a:pt x="2696397" y="4071190"/>
                  <a:pt x="2699411" y="4058577"/>
                </a:cubicBezTo>
                <a:cubicBezTo>
                  <a:pt x="2702425" y="4045964"/>
                  <a:pt x="2710406" y="4039657"/>
                  <a:pt x="2723354" y="4039657"/>
                </a:cubicBezTo>
                <a:close/>
                <a:moveTo>
                  <a:pt x="2384956" y="4035639"/>
                </a:moveTo>
                <a:cubicBezTo>
                  <a:pt x="2393886" y="4035639"/>
                  <a:pt x="2400583" y="4039601"/>
                  <a:pt x="2405048" y="4047526"/>
                </a:cubicBezTo>
                <a:cubicBezTo>
                  <a:pt x="2409512" y="4055452"/>
                  <a:pt x="2411745" y="4068455"/>
                  <a:pt x="2411745" y="4086538"/>
                </a:cubicBezTo>
                <a:lnTo>
                  <a:pt x="2411745" y="4154180"/>
                </a:lnTo>
                <a:lnTo>
                  <a:pt x="2354818" y="4154180"/>
                </a:lnTo>
                <a:lnTo>
                  <a:pt x="2354818" y="4086538"/>
                </a:lnTo>
                <a:cubicBezTo>
                  <a:pt x="2354818" y="4067786"/>
                  <a:pt x="2357441" y="4054615"/>
                  <a:pt x="2362688" y="4047024"/>
                </a:cubicBezTo>
                <a:cubicBezTo>
                  <a:pt x="2367934" y="4039434"/>
                  <a:pt x="2375356" y="4035639"/>
                  <a:pt x="2384956" y="4035639"/>
                </a:cubicBezTo>
                <a:close/>
                <a:moveTo>
                  <a:pt x="3124780" y="3951588"/>
                </a:moveTo>
                <a:lnTo>
                  <a:pt x="3124780" y="4453883"/>
                </a:lnTo>
                <a:lnTo>
                  <a:pt x="3244662" y="4453883"/>
                </a:lnTo>
                <a:lnTo>
                  <a:pt x="3244662" y="3951588"/>
                </a:lnTo>
                <a:close/>
                <a:moveTo>
                  <a:pt x="3446249" y="3946230"/>
                </a:moveTo>
                <a:cubicBezTo>
                  <a:pt x="3406512" y="3946230"/>
                  <a:pt x="3375481" y="3953151"/>
                  <a:pt x="3353157" y="3966992"/>
                </a:cubicBezTo>
                <a:cubicBezTo>
                  <a:pt x="3330833" y="3980833"/>
                  <a:pt x="3315206" y="4001706"/>
                  <a:pt x="3306276" y="4029611"/>
                </a:cubicBezTo>
                <a:cubicBezTo>
                  <a:pt x="3297346" y="4057517"/>
                  <a:pt x="3292882" y="4092454"/>
                  <a:pt x="3292882" y="4134423"/>
                </a:cubicBezTo>
                <a:lnTo>
                  <a:pt x="3292882" y="4289130"/>
                </a:lnTo>
                <a:cubicBezTo>
                  <a:pt x="3292882" y="4344941"/>
                  <a:pt x="3304658" y="4387245"/>
                  <a:pt x="3328210" y="4416043"/>
                </a:cubicBezTo>
                <a:cubicBezTo>
                  <a:pt x="3351762" y="4444842"/>
                  <a:pt x="3391666" y="4459241"/>
                  <a:pt x="3447924" y="4459241"/>
                </a:cubicBezTo>
                <a:cubicBezTo>
                  <a:pt x="3475828" y="4459241"/>
                  <a:pt x="3500608" y="4453995"/>
                  <a:pt x="3522263" y="4443502"/>
                </a:cubicBezTo>
                <a:cubicBezTo>
                  <a:pt x="3543918" y="4433010"/>
                  <a:pt x="3560940" y="4417885"/>
                  <a:pt x="3573330" y="4398128"/>
                </a:cubicBezTo>
                <a:cubicBezTo>
                  <a:pt x="3585720" y="4378371"/>
                  <a:pt x="3591915" y="4354652"/>
                  <a:pt x="3591915" y="4326970"/>
                </a:cubicBezTo>
                <a:lnTo>
                  <a:pt x="3591915" y="4239236"/>
                </a:lnTo>
                <a:lnTo>
                  <a:pt x="3470360" y="4239236"/>
                </a:lnTo>
                <a:lnTo>
                  <a:pt x="3470360" y="4323621"/>
                </a:lnTo>
                <a:cubicBezTo>
                  <a:pt x="3470360" y="4334783"/>
                  <a:pt x="3468294" y="4344550"/>
                  <a:pt x="3464164" y="4352922"/>
                </a:cubicBezTo>
                <a:cubicBezTo>
                  <a:pt x="3460034" y="4361293"/>
                  <a:pt x="3452723" y="4365479"/>
                  <a:pt x="3442231" y="4365479"/>
                </a:cubicBezTo>
                <a:cubicBezTo>
                  <a:pt x="3431962" y="4365479"/>
                  <a:pt x="3424594" y="4361182"/>
                  <a:pt x="3420130" y="4352587"/>
                </a:cubicBezTo>
                <a:cubicBezTo>
                  <a:pt x="3415665" y="4343992"/>
                  <a:pt x="3413433" y="4334560"/>
                  <a:pt x="3413433" y="4324291"/>
                </a:cubicBezTo>
                <a:lnTo>
                  <a:pt x="3413433" y="4080845"/>
                </a:lnTo>
                <a:cubicBezTo>
                  <a:pt x="3413433" y="4052940"/>
                  <a:pt x="3423255" y="4038987"/>
                  <a:pt x="3442900" y="4038987"/>
                </a:cubicBezTo>
                <a:cubicBezTo>
                  <a:pt x="3454062" y="4038987"/>
                  <a:pt x="3461318" y="4042950"/>
                  <a:pt x="3464667" y="4050875"/>
                </a:cubicBezTo>
                <a:cubicBezTo>
                  <a:pt x="3468015" y="4058800"/>
                  <a:pt x="3469690" y="4068567"/>
                  <a:pt x="3469690" y="4080176"/>
                </a:cubicBezTo>
                <a:lnTo>
                  <a:pt x="3469690" y="4150497"/>
                </a:lnTo>
                <a:lnTo>
                  <a:pt x="3591915" y="4150497"/>
                </a:lnTo>
                <a:lnTo>
                  <a:pt x="3591915" y="4073813"/>
                </a:lnTo>
                <a:cubicBezTo>
                  <a:pt x="3591915" y="4046354"/>
                  <a:pt x="3585552" y="4023137"/>
                  <a:pt x="3572828" y="4004162"/>
                </a:cubicBezTo>
                <a:cubicBezTo>
                  <a:pt x="3560103" y="3985186"/>
                  <a:pt x="3542746" y="3970787"/>
                  <a:pt x="3520756" y="3960964"/>
                </a:cubicBezTo>
                <a:cubicBezTo>
                  <a:pt x="3498767" y="3951142"/>
                  <a:pt x="3473931" y="3946230"/>
                  <a:pt x="3446249" y="3946230"/>
                </a:cubicBezTo>
                <a:close/>
                <a:moveTo>
                  <a:pt x="2781620" y="3946230"/>
                </a:moveTo>
                <a:cubicBezTo>
                  <a:pt x="2757287" y="3946230"/>
                  <a:pt x="2738590" y="3951421"/>
                  <a:pt x="2725530" y="3961801"/>
                </a:cubicBezTo>
                <a:cubicBezTo>
                  <a:pt x="2712471" y="3972182"/>
                  <a:pt x="2702258" y="3986637"/>
                  <a:pt x="2694890" y="4005166"/>
                </a:cubicBezTo>
                <a:lnTo>
                  <a:pt x="2694890" y="3951588"/>
                </a:lnTo>
                <a:lnTo>
                  <a:pt x="2573000" y="3951588"/>
                </a:lnTo>
                <a:lnTo>
                  <a:pt x="2573000" y="4537599"/>
                </a:lnTo>
                <a:lnTo>
                  <a:pt x="2694890" y="4537599"/>
                </a:lnTo>
                <a:lnTo>
                  <a:pt x="2694890" y="4400305"/>
                </a:lnTo>
                <a:cubicBezTo>
                  <a:pt x="2709401" y="4439596"/>
                  <a:pt x="2732953" y="4459241"/>
                  <a:pt x="2765546" y="4459241"/>
                </a:cubicBezTo>
                <a:cubicBezTo>
                  <a:pt x="2790550" y="4459241"/>
                  <a:pt x="2810809" y="4453269"/>
                  <a:pt x="2826324" y="4441326"/>
                </a:cubicBezTo>
                <a:cubicBezTo>
                  <a:pt x="2841840" y="4429382"/>
                  <a:pt x="2853225" y="4413085"/>
                  <a:pt x="2860480" y="4392436"/>
                </a:cubicBezTo>
                <a:cubicBezTo>
                  <a:pt x="2867736" y="4371786"/>
                  <a:pt x="2871364" y="4348624"/>
                  <a:pt x="2871364" y="4322951"/>
                </a:cubicBezTo>
                <a:lnTo>
                  <a:pt x="2871364" y="4075822"/>
                </a:lnTo>
                <a:cubicBezTo>
                  <a:pt x="2871364" y="4037202"/>
                  <a:pt x="2864610" y="4005948"/>
                  <a:pt x="2851104" y="3982061"/>
                </a:cubicBezTo>
                <a:cubicBezTo>
                  <a:pt x="2837598" y="3958174"/>
                  <a:pt x="2814437" y="3946230"/>
                  <a:pt x="2781620" y="3946230"/>
                </a:cubicBezTo>
                <a:close/>
                <a:moveTo>
                  <a:pt x="2386295" y="3946230"/>
                </a:moveTo>
                <a:cubicBezTo>
                  <a:pt x="2339414" y="3946230"/>
                  <a:pt x="2302580" y="3958230"/>
                  <a:pt x="2275790" y="3982228"/>
                </a:cubicBezTo>
                <a:cubicBezTo>
                  <a:pt x="2249002" y="4006227"/>
                  <a:pt x="2235607" y="4041555"/>
                  <a:pt x="2235607" y="4088212"/>
                </a:cubicBezTo>
                <a:lnTo>
                  <a:pt x="2235607" y="4290135"/>
                </a:lnTo>
                <a:cubicBezTo>
                  <a:pt x="2235607" y="4325630"/>
                  <a:pt x="2240183" y="4355991"/>
                  <a:pt x="2249336" y="4381218"/>
                </a:cubicBezTo>
                <a:cubicBezTo>
                  <a:pt x="2258489" y="4406444"/>
                  <a:pt x="2273670" y="4425754"/>
                  <a:pt x="2294878" y="4439149"/>
                </a:cubicBezTo>
                <a:cubicBezTo>
                  <a:pt x="2316086" y="4452544"/>
                  <a:pt x="2344549" y="4459241"/>
                  <a:pt x="2380268" y="4459241"/>
                </a:cubicBezTo>
                <a:cubicBezTo>
                  <a:pt x="2418219" y="4459241"/>
                  <a:pt x="2448189" y="4452823"/>
                  <a:pt x="2470178" y="4439986"/>
                </a:cubicBezTo>
                <a:cubicBezTo>
                  <a:pt x="2492168" y="4427150"/>
                  <a:pt x="2507795" y="4408063"/>
                  <a:pt x="2517060" y="4382725"/>
                </a:cubicBezTo>
                <a:cubicBezTo>
                  <a:pt x="2526324" y="4357387"/>
                  <a:pt x="2530956" y="4325965"/>
                  <a:pt x="2530956" y="4288461"/>
                </a:cubicBezTo>
                <a:lnTo>
                  <a:pt x="2530956" y="4259997"/>
                </a:lnTo>
                <a:lnTo>
                  <a:pt x="2411745" y="4259997"/>
                </a:lnTo>
                <a:lnTo>
                  <a:pt x="2411745" y="4308217"/>
                </a:lnTo>
                <a:cubicBezTo>
                  <a:pt x="2411745" y="4325630"/>
                  <a:pt x="2410182" y="4339750"/>
                  <a:pt x="2407057" y="4350578"/>
                </a:cubicBezTo>
                <a:cubicBezTo>
                  <a:pt x="2403932" y="4361405"/>
                  <a:pt x="2396118" y="4366819"/>
                  <a:pt x="2383616" y="4366819"/>
                </a:cubicBezTo>
                <a:cubicBezTo>
                  <a:pt x="2374910" y="4366819"/>
                  <a:pt x="2368604" y="4364028"/>
                  <a:pt x="2364697" y="4358447"/>
                </a:cubicBezTo>
                <a:cubicBezTo>
                  <a:pt x="2360790" y="4352866"/>
                  <a:pt x="2358278" y="4345778"/>
                  <a:pt x="2357162" y="4337183"/>
                </a:cubicBezTo>
                <a:cubicBezTo>
                  <a:pt x="2356046" y="4328588"/>
                  <a:pt x="2355488" y="4319826"/>
                  <a:pt x="2355488" y="4310896"/>
                </a:cubicBezTo>
                <a:lnTo>
                  <a:pt x="2355488" y="4213786"/>
                </a:lnTo>
                <a:lnTo>
                  <a:pt x="2529617" y="4213786"/>
                </a:lnTo>
                <a:cubicBezTo>
                  <a:pt x="2530510" y="4198606"/>
                  <a:pt x="2530956" y="4168914"/>
                  <a:pt x="2530956" y="4124712"/>
                </a:cubicBezTo>
                <a:lnTo>
                  <a:pt x="2530956" y="4088212"/>
                </a:lnTo>
                <a:cubicBezTo>
                  <a:pt x="2530956" y="3993558"/>
                  <a:pt x="2482736" y="3946230"/>
                  <a:pt x="2386295" y="3946230"/>
                </a:cubicBezTo>
                <a:close/>
                <a:moveTo>
                  <a:pt x="2055599" y="3946230"/>
                </a:moveTo>
                <a:cubicBezTo>
                  <a:pt x="2015862" y="3946230"/>
                  <a:pt x="1984832" y="3953151"/>
                  <a:pt x="1962507" y="3966992"/>
                </a:cubicBezTo>
                <a:cubicBezTo>
                  <a:pt x="1940183" y="3980833"/>
                  <a:pt x="1924556" y="4001706"/>
                  <a:pt x="1915626" y="4029611"/>
                </a:cubicBezTo>
                <a:cubicBezTo>
                  <a:pt x="1906697" y="4057517"/>
                  <a:pt x="1902232" y="4092454"/>
                  <a:pt x="1902232" y="4134423"/>
                </a:cubicBezTo>
                <a:lnTo>
                  <a:pt x="1902232" y="4289130"/>
                </a:lnTo>
                <a:cubicBezTo>
                  <a:pt x="1902232" y="4344941"/>
                  <a:pt x="1914008" y="4387245"/>
                  <a:pt x="1937560" y="4416043"/>
                </a:cubicBezTo>
                <a:cubicBezTo>
                  <a:pt x="1961112" y="4444842"/>
                  <a:pt x="2001016" y="4459241"/>
                  <a:pt x="2057274" y="4459241"/>
                </a:cubicBezTo>
                <a:cubicBezTo>
                  <a:pt x="2085179" y="4459241"/>
                  <a:pt x="2109959" y="4453995"/>
                  <a:pt x="2131613" y="4443502"/>
                </a:cubicBezTo>
                <a:cubicBezTo>
                  <a:pt x="2153268" y="4433010"/>
                  <a:pt x="2170290" y="4417885"/>
                  <a:pt x="2182680" y="4398128"/>
                </a:cubicBezTo>
                <a:cubicBezTo>
                  <a:pt x="2195070" y="4378371"/>
                  <a:pt x="2201265" y="4354652"/>
                  <a:pt x="2201265" y="4326970"/>
                </a:cubicBezTo>
                <a:lnTo>
                  <a:pt x="2201265" y="4239236"/>
                </a:lnTo>
                <a:lnTo>
                  <a:pt x="2079709" y="4239236"/>
                </a:lnTo>
                <a:lnTo>
                  <a:pt x="2079709" y="4323621"/>
                </a:lnTo>
                <a:cubicBezTo>
                  <a:pt x="2079709" y="4334783"/>
                  <a:pt x="2077644" y="4344550"/>
                  <a:pt x="2073514" y="4352922"/>
                </a:cubicBezTo>
                <a:cubicBezTo>
                  <a:pt x="2069384" y="4361293"/>
                  <a:pt x="2062073" y="4365479"/>
                  <a:pt x="2051581" y="4365479"/>
                </a:cubicBezTo>
                <a:cubicBezTo>
                  <a:pt x="2041312" y="4365479"/>
                  <a:pt x="2033945" y="4361182"/>
                  <a:pt x="2029480" y="4352587"/>
                </a:cubicBezTo>
                <a:cubicBezTo>
                  <a:pt x="2025015" y="4343992"/>
                  <a:pt x="2022783" y="4334560"/>
                  <a:pt x="2022783" y="4324291"/>
                </a:cubicBezTo>
                <a:lnTo>
                  <a:pt x="2022783" y="4080845"/>
                </a:lnTo>
                <a:cubicBezTo>
                  <a:pt x="2022783" y="4052940"/>
                  <a:pt x="2032605" y="4038987"/>
                  <a:pt x="2052251" y="4038987"/>
                </a:cubicBezTo>
                <a:cubicBezTo>
                  <a:pt x="2063413" y="4038987"/>
                  <a:pt x="2070668" y="4042950"/>
                  <a:pt x="2074017" y="4050875"/>
                </a:cubicBezTo>
                <a:cubicBezTo>
                  <a:pt x="2077365" y="4058800"/>
                  <a:pt x="2079040" y="4068567"/>
                  <a:pt x="2079040" y="4080176"/>
                </a:cubicBezTo>
                <a:lnTo>
                  <a:pt x="2079040" y="4150497"/>
                </a:lnTo>
                <a:lnTo>
                  <a:pt x="2201265" y="4150497"/>
                </a:lnTo>
                <a:lnTo>
                  <a:pt x="2201265" y="4073813"/>
                </a:lnTo>
                <a:cubicBezTo>
                  <a:pt x="2201265" y="4046354"/>
                  <a:pt x="2194902" y="4023137"/>
                  <a:pt x="2182178" y="4004162"/>
                </a:cubicBezTo>
                <a:cubicBezTo>
                  <a:pt x="2169453" y="3985186"/>
                  <a:pt x="2152096" y="3970787"/>
                  <a:pt x="2130106" y="3960964"/>
                </a:cubicBezTo>
                <a:cubicBezTo>
                  <a:pt x="2108117" y="3951142"/>
                  <a:pt x="2083281" y="3946230"/>
                  <a:pt x="2055599" y="3946230"/>
                </a:cubicBezTo>
                <a:close/>
                <a:moveTo>
                  <a:pt x="2936662" y="3864524"/>
                </a:moveTo>
                <a:lnTo>
                  <a:pt x="2936662" y="3971010"/>
                </a:lnTo>
                <a:lnTo>
                  <a:pt x="2902840" y="3971010"/>
                </a:lnTo>
                <a:lnTo>
                  <a:pt x="2902840" y="4062428"/>
                </a:lnTo>
                <a:lnTo>
                  <a:pt x="2936662" y="4062428"/>
                </a:lnTo>
                <a:lnTo>
                  <a:pt x="2936662" y="4375525"/>
                </a:lnTo>
                <a:cubicBezTo>
                  <a:pt x="2936662" y="4403877"/>
                  <a:pt x="2942298" y="4424917"/>
                  <a:pt x="2953572" y="4438647"/>
                </a:cubicBezTo>
                <a:cubicBezTo>
                  <a:pt x="2964846" y="4452376"/>
                  <a:pt x="2986668" y="4459241"/>
                  <a:pt x="3019038" y="4459241"/>
                </a:cubicBezTo>
                <a:cubicBezTo>
                  <a:pt x="3033549" y="4459241"/>
                  <a:pt x="3047836" y="4457957"/>
                  <a:pt x="3061900" y="4455390"/>
                </a:cubicBezTo>
                <a:cubicBezTo>
                  <a:pt x="3075965" y="4452823"/>
                  <a:pt x="3084336" y="4451092"/>
                  <a:pt x="3087015" y="4450200"/>
                </a:cubicBezTo>
                <a:lnTo>
                  <a:pt x="3087015" y="4368493"/>
                </a:lnTo>
                <a:cubicBezTo>
                  <a:pt x="3082774" y="4369386"/>
                  <a:pt x="3077974" y="4369832"/>
                  <a:pt x="3072616" y="4369832"/>
                </a:cubicBezTo>
                <a:cubicBezTo>
                  <a:pt x="3065026" y="4369832"/>
                  <a:pt x="3059892" y="4368158"/>
                  <a:pt x="3057212" y="4364809"/>
                </a:cubicBezTo>
                <a:cubicBezTo>
                  <a:pt x="3054534" y="4361461"/>
                  <a:pt x="3053194" y="4355656"/>
                  <a:pt x="3053194" y="4347396"/>
                </a:cubicBezTo>
                <a:lnTo>
                  <a:pt x="3053194" y="4062428"/>
                </a:lnTo>
                <a:lnTo>
                  <a:pt x="3087015" y="4062428"/>
                </a:lnTo>
                <a:lnTo>
                  <a:pt x="3087015" y="3971010"/>
                </a:lnTo>
                <a:lnTo>
                  <a:pt x="3053194" y="3971010"/>
                </a:lnTo>
                <a:lnTo>
                  <a:pt x="3053194" y="3864524"/>
                </a:lnTo>
                <a:close/>
                <a:moveTo>
                  <a:pt x="1718169" y="3859166"/>
                </a:moveTo>
                <a:cubicBezTo>
                  <a:pt x="1673967" y="3859166"/>
                  <a:pt x="1640201" y="3872337"/>
                  <a:pt x="1616872" y="3898680"/>
                </a:cubicBezTo>
                <a:cubicBezTo>
                  <a:pt x="1593544" y="3925023"/>
                  <a:pt x="1581879" y="3963308"/>
                  <a:pt x="1581879" y="4013538"/>
                </a:cubicBezTo>
                <a:cubicBezTo>
                  <a:pt x="1581879" y="4061535"/>
                  <a:pt x="1601636" y="4104174"/>
                  <a:pt x="1641150" y="4141456"/>
                </a:cubicBezTo>
                <a:lnTo>
                  <a:pt x="1694058" y="4191685"/>
                </a:lnTo>
                <a:cubicBezTo>
                  <a:pt x="1709686" y="4206419"/>
                  <a:pt x="1721908" y="4219311"/>
                  <a:pt x="1730726" y="4230362"/>
                </a:cubicBezTo>
                <a:cubicBezTo>
                  <a:pt x="1739544" y="4241412"/>
                  <a:pt x="1745739" y="4253021"/>
                  <a:pt x="1749311" y="4265188"/>
                </a:cubicBezTo>
                <a:cubicBezTo>
                  <a:pt x="1752883" y="4277354"/>
                  <a:pt x="1754669" y="4292479"/>
                  <a:pt x="1754669" y="4310562"/>
                </a:cubicBezTo>
                <a:cubicBezTo>
                  <a:pt x="1754669" y="4324849"/>
                  <a:pt x="1752604" y="4335118"/>
                  <a:pt x="1748474" y="4341369"/>
                </a:cubicBezTo>
                <a:cubicBezTo>
                  <a:pt x="1744344" y="4347620"/>
                  <a:pt x="1736921" y="4350745"/>
                  <a:pt x="1726205" y="4350745"/>
                </a:cubicBezTo>
                <a:cubicBezTo>
                  <a:pt x="1715936" y="4350745"/>
                  <a:pt x="1708737" y="4346894"/>
                  <a:pt x="1704607" y="4339192"/>
                </a:cubicBezTo>
                <a:cubicBezTo>
                  <a:pt x="1700477" y="4331490"/>
                  <a:pt x="1698412" y="4320831"/>
                  <a:pt x="1698412" y="4307213"/>
                </a:cubicBezTo>
                <a:lnTo>
                  <a:pt x="1698412" y="4233543"/>
                </a:lnTo>
                <a:lnTo>
                  <a:pt x="1581879" y="4233543"/>
                </a:lnTo>
                <a:lnTo>
                  <a:pt x="1581879" y="4291139"/>
                </a:lnTo>
                <a:cubicBezTo>
                  <a:pt x="1581879" y="4349629"/>
                  <a:pt x="1593767" y="4392268"/>
                  <a:pt x="1617542" y="4419057"/>
                </a:cubicBezTo>
                <a:cubicBezTo>
                  <a:pt x="1641318" y="4445846"/>
                  <a:pt x="1680106" y="4459241"/>
                  <a:pt x="1733907" y="4459241"/>
                </a:cubicBezTo>
                <a:cubicBezTo>
                  <a:pt x="1784583" y="4459241"/>
                  <a:pt x="1820134" y="4443558"/>
                  <a:pt x="1840561" y="4412193"/>
                </a:cubicBezTo>
                <a:cubicBezTo>
                  <a:pt x="1860988" y="4380827"/>
                  <a:pt x="1871201" y="4337462"/>
                  <a:pt x="1871201" y="4282098"/>
                </a:cubicBezTo>
                <a:cubicBezTo>
                  <a:pt x="1871201" y="4254639"/>
                  <a:pt x="1867741" y="4231366"/>
                  <a:pt x="1860820" y="4212279"/>
                </a:cubicBezTo>
                <a:cubicBezTo>
                  <a:pt x="1853900" y="4193192"/>
                  <a:pt x="1844747" y="4176449"/>
                  <a:pt x="1833362" y="4162050"/>
                </a:cubicBezTo>
                <a:cubicBezTo>
                  <a:pt x="1821976" y="4147651"/>
                  <a:pt x="1809475" y="4133977"/>
                  <a:pt x="1795857" y="4121029"/>
                </a:cubicBezTo>
                <a:lnTo>
                  <a:pt x="1727880" y="4055731"/>
                </a:lnTo>
                <a:cubicBezTo>
                  <a:pt x="1714708" y="4043229"/>
                  <a:pt x="1705890" y="4032179"/>
                  <a:pt x="1701426" y="4022579"/>
                </a:cubicBezTo>
                <a:cubicBezTo>
                  <a:pt x="1696961" y="4012980"/>
                  <a:pt x="1694728" y="4004050"/>
                  <a:pt x="1694728" y="3995790"/>
                </a:cubicBezTo>
                <a:cubicBezTo>
                  <a:pt x="1694728" y="3987530"/>
                  <a:pt x="1696905" y="3980777"/>
                  <a:pt x="1701258" y="3975531"/>
                </a:cubicBezTo>
                <a:cubicBezTo>
                  <a:pt x="1705611" y="3970285"/>
                  <a:pt x="1712476" y="3967662"/>
                  <a:pt x="1721852" y="3967662"/>
                </a:cubicBezTo>
                <a:cubicBezTo>
                  <a:pt x="1729666" y="3967662"/>
                  <a:pt x="1735861" y="3969894"/>
                  <a:pt x="1740437" y="3974359"/>
                </a:cubicBezTo>
                <a:cubicBezTo>
                  <a:pt x="1745013" y="3978824"/>
                  <a:pt x="1747302" y="3985074"/>
                  <a:pt x="1747302" y="3993111"/>
                </a:cubicBezTo>
                <a:lnTo>
                  <a:pt x="1747302" y="4033630"/>
                </a:lnTo>
                <a:lnTo>
                  <a:pt x="1867183" y="4033630"/>
                </a:lnTo>
                <a:cubicBezTo>
                  <a:pt x="1867183" y="3974917"/>
                  <a:pt x="1855853" y="3931161"/>
                  <a:pt x="1833194" y="3902363"/>
                </a:cubicBezTo>
                <a:cubicBezTo>
                  <a:pt x="1810535" y="3873565"/>
                  <a:pt x="1772193" y="3859166"/>
                  <a:pt x="1718169" y="3859166"/>
                </a:cubicBezTo>
                <a:close/>
                <a:moveTo>
                  <a:pt x="3124780" y="3820991"/>
                </a:moveTo>
                <a:lnTo>
                  <a:pt x="3124780" y="3920781"/>
                </a:lnTo>
                <a:lnTo>
                  <a:pt x="3244662" y="3920781"/>
                </a:lnTo>
                <a:lnTo>
                  <a:pt x="3244662" y="3820991"/>
                </a:lnTo>
                <a:close/>
                <a:moveTo>
                  <a:pt x="2098908" y="2539172"/>
                </a:moveTo>
                <a:lnTo>
                  <a:pt x="2098908" y="2679145"/>
                </a:lnTo>
                <a:cubicBezTo>
                  <a:pt x="2098908" y="2688744"/>
                  <a:pt x="2097122" y="2697674"/>
                  <a:pt x="2093550" y="2705934"/>
                </a:cubicBezTo>
                <a:cubicBezTo>
                  <a:pt x="2089978" y="2714194"/>
                  <a:pt x="2083281" y="2718324"/>
                  <a:pt x="2073459" y="2718324"/>
                </a:cubicBezTo>
                <a:cubicBezTo>
                  <a:pt x="2055599" y="2718324"/>
                  <a:pt x="2046670" y="2703478"/>
                  <a:pt x="2046670" y="2673787"/>
                </a:cubicBezTo>
                <a:lnTo>
                  <a:pt x="2046670" y="2609159"/>
                </a:lnTo>
                <a:cubicBezTo>
                  <a:pt x="2046670" y="2589513"/>
                  <a:pt x="2051246" y="2574612"/>
                  <a:pt x="2060399" y="2564454"/>
                </a:cubicBezTo>
                <a:cubicBezTo>
                  <a:pt x="2069552" y="2554297"/>
                  <a:pt x="2082388" y="2545869"/>
                  <a:pt x="2098908" y="2539172"/>
                </a:cubicBezTo>
                <a:close/>
                <a:moveTo>
                  <a:pt x="1737926" y="2391163"/>
                </a:moveTo>
                <a:cubicBezTo>
                  <a:pt x="1756678" y="2391163"/>
                  <a:pt x="1766054" y="2405785"/>
                  <a:pt x="1766054" y="2435030"/>
                </a:cubicBezTo>
                <a:lnTo>
                  <a:pt x="1766054" y="2680484"/>
                </a:lnTo>
                <a:cubicBezTo>
                  <a:pt x="1766054" y="2691647"/>
                  <a:pt x="1763878" y="2700855"/>
                  <a:pt x="1759524" y="2708111"/>
                </a:cubicBezTo>
                <a:cubicBezTo>
                  <a:pt x="1755171" y="2715366"/>
                  <a:pt x="1747972" y="2718994"/>
                  <a:pt x="1737926" y="2718994"/>
                </a:cubicBezTo>
                <a:cubicBezTo>
                  <a:pt x="1727880" y="2718994"/>
                  <a:pt x="1720680" y="2715366"/>
                  <a:pt x="1716327" y="2708111"/>
                </a:cubicBezTo>
                <a:cubicBezTo>
                  <a:pt x="1711974" y="2700855"/>
                  <a:pt x="1709797" y="2691647"/>
                  <a:pt x="1709797" y="2680484"/>
                </a:cubicBezTo>
                <a:lnTo>
                  <a:pt x="1709797" y="2435030"/>
                </a:lnTo>
                <a:cubicBezTo>
                  <a:pt x="1709797" y="2405785"/>
                  <a:pt x="1719173" y="2391163"/>
                  <a:pt x="1737926" y="2391163"/>
                </a:cubicBezTo>
                <a:close/>
                <a:moveTo>
                  <a:pt x="3442231" y="2387814"/>
                </a:moveTo>
                <a:cubicBezTo>
                  <a:pt x="3451160" y="2387814"/>
                  <a:pt x="3457858" y="2391777"/>
                  <a:pt x="3462323" y="2399702"/>
                </a:cubicBezTo>
                <a:cubicBezTo>
                  <a:pt x="3466788" y="2407627"/>
                  <a:pt x="3469020" y="2420631"/>
                  <a:pt x="3469020" y="2438713"/>
                </a:cubicBezTo>
                <a:lnTo>
                  <a:pt x="3469020" y="2506356"/>
                </a:lnTo>
                <a:lnTo>
                  <a:pt x="3412093" y="2506356"/>
                </a:lnTo>
                <a:lnTo>
                  <a:pt x="3412093" y="2438713"/>
                </a:lnTo>
                <a:cubicBezTo>
                  <a:pt x="3412093" y="2419961"/>
                  <a:pt x="3414716" y="2406790"/>
                  <a:pt x="3419962" y="2399199"/>
                </a:cubicBezTo>
                <a:cubicBezTo>
                  <a:pt x="3425209" y="2391609"/>
                  <a:pt x="3432631" y="2387814"/>
                  <a:pt x="3442231" y="2387814"/>
                </a:cubicBezTo>
                <a:close/>
                <a:moveTo>
                  <a:pt x="1147822" y="2324190"/>
                </a:moveTo>
                <a:lnTo>
                  <a:pt x="1160882" y="2324190"/>
                </a:lnTo>
                <a:cubicBezTo>
                  <a:pt x="1178741" y="2324190"/>
                  <a:pt x="1190071" y="2330273"/>
                  <a:pt x="1194870" y="2342440"/>
                </a:cubicBezTo>
                <a:cubicBezTo>
                  <a:pt x="1199670" y="2354607"/>
                  <a:pt x="1202070" y="2371852"/>
                  <a:pt x="1202070" y="2394176"/>
                </a:cubicBezTo>
                <a:cubicBezTo>
                  <a:pt x="1202070" y="2418063"/>
                  <a:pt x="1199614" y="2436146"/>
                  <a:pt x="1194703" y="2448424"/>
                </a:cubicBezTo>
                <a:cubicBezTo>
                  <a:pt x="1189792" y="2460703"/>
                  <a:pt x="1176397" y="2466842"/>
                  <a:pt x="1154519" y="2466842"/>
                </a:cubicBezTo>
                <a:lnTo>
                  <a:pt x="1147822" y="2466842"/>
                </a:lnTo>
                <a:close/>
                <a:moveTo>
                  <a:pt x="2965832" y="2303763"/>
                </a:moveTo>
                <a:lnTo>
                  <a:pt x="3046534" y="2806058"/>
                </a:lnTo>
                <a:lnTo>
                  <a:pt x="3185168" y="2806058"/>
                </a:lnTo>
                <a:lnTo>
                  <a:pt x="3267209" y="2303763"/>
                </a:lnTo>
                <a:lnTo>
                  <a:pt x="3147328" y="2303763"/>
                </a:lnTo>
                <a:lnTo>
                  <a:pt x="3114846" y="2639296"/>
                </a:lnTo>
                <a:lnTo>
                  <a:pt x="3086048" y="2303763"/>
                </a:lnTo>
                <a:close/>
                <a:moveTo>
                  <a:pt x="2810456" y="2303763"/>
                </a:moveTo>
                <a:lnTo>
                  <a:pt x="2810456" y="2806058"/>
                </a:lnTo>
                <a:lnTo>
                  <a:pt x="2930336" y="2806058"/>
                </a:lnTo>
                <a:lnTo>
                  <a:pt x="2930336" y="2303763"/>
                </a:lnTo>
                <a:close/>
                <a:moveTo>
                  <a:pt x="3443570" y="2298405"/>
                </a:moveTo>
                <a:cubicBezTo>
                  <a:pt x="3396690" y="2298405"/>
                  <a:pt x="3359854" y="2310405"/>
                  <a:pt x="3333066" y="2334403"/>
                </a:cubicBezTo>
                <a:cubicBezTo>
                  <a:pt x="3306276" y="2358402"/>
                  <a:pt x="3292882" y="2393730"/>
                  <a:pt x="3292882" y="2440388"/>
                </a:cubicBezTo>
                <a:lnTo>
                  <a:pt x="3292882" y="2642310"/>
                </a:lnTo>
                <a:cubicBezTo>
                  <a:pt x="3292882" y="2677806"/>
                  <a:pt x="3297458" y="2708166"/>
                  <a:pt x="3306611" y="2733393"/>
                </a:cubicBezTo>
                <a:cubicBezTo>
                  <a:pt x="3315764" y="2758619"/>
                  <a:pt x="3330945" y="2777930"/>
                  <a:pt x="3352153" y="2791324"/>
                </a:cubicBezTo>
                <a:cubicBezTo>
                  <a:pt x="3373360" y="2804719"/>
                  <a:pt x="3401824" y="2811416"/>
                  <a:pt x="3437543" y="2811416"/>
                </a:cubicBezTo>
                <a:cubicBezTo>
                  <a:pt x="3475494" y="2811416"/>
                  <a:pt x="3505464" y="2804998"/>
                  <a:pt x="3527454" y="2792161"/>
                </a:cubicBezTo>
                <a:cubicBezTo>
                  <a:pt x="3549443" y="2779325"/>
                  <a:pt x="3565070" y="2760238"/>
                  <a:pt x="3574334" y="2734900"/>
                </a:cubicBezTo>
                <a:cubicBezTo>
                  <a:pt x="3583599" y="2709562"/>
                  <a:pt x="3588231" y="2678140"/>
                  <a:pt x="3588231" y="2640636"/>
                </a:cubicBezTo>
                <a:lnTo>
                  <a:pt x="3588231" y="2612172"/>
                </a:lnTo>
                <a:lnTo>
                  <a:pt x="3469020" y="2612172"/>
                </a:lnTo>
                <a:lnTo>
                  <a:pt x="3469020" y="2660393"/>
                </a:lnTo>
                <a:cubicBezTo>
                  <a:pt x="3469020" y="2677806"/>
                  <a:pt x="3467457" y="2691926"/>
                  <a:pt x="3464332" y="2702753"/>
                </a:cubicBezTo>
                <a:cubicBezTo>
                  <a:pt x="3461206" y="2713580"/>
                  <a:pt x="3453393" y="2718994"/>
                  <a:pt x="3440892" y="2718994"/>
                </a:cubicBezTo>
                <a:cubicBezTo>
                  <a:pt x="3432185" y="2718994"/>
                  <a:pt x="3425878" y="2716203"/>
                  <a:pt x="3421972" y="2710622"/>
                </a:cubicBezTo>
                <a:cubicBezTo>
                  <a:pt x="3418064" y="2705041"/>
                  <a:pt x="3415553" y="2697953"/>
                  <a:pt x="3414437" y="2689359"/>
                </a:cubicBezTo>
                <a:cubicBezTo>
                  <a:pt x="3413321" y="2680763"/>
                  <a:pt x="3412762" y="2672001"/>
                  <a:pt x="3412763" y="2663072"/>
                </a:cubicBezTo>
                <a:lnTo>
                  <a:pt x="3412763" y="2565961"/>
                </a:lnTo>
                <a:lnTo>
                  <a:pt x="3586892" y="2565961"/>
                </a:lnTo>
                <a:cubicBezTo>
                  <a:pt x="3587785" y="2550781"/>
                  <a:pt x="3588231" y="2521090"/>
                  <a:pt x="3588231" y="2476888"/>
                </a:cubicBezTo>
                <a:lnTo>
                  <a:pt x="3588231" y="2440388"/>
                </a:lnTo>
                <a:cubicBezTo>
                  <a:pt x="3588231" y="2345733"/>
                  <a:pt x="3540011" y="2298405"/>
                  <a:pt x="3443570" y="2298405"/>
                </a:cubicBezTo>
                <a:close/>
                <a:moveTo>
                  <a:pt x="2417549" y="2298405"/>
                </a:moveTo>
                <a:cubicBezTo>
                  <a:pt x="2377812" y="2298405"/>
                  <a:pt x="2346782" y="2305326"/>
                  <a:pt x="2324457" y="2319167"/>
                </a:cubicBezTo>
                <a:cubicBezTo>
                  <a:pt x="2302133" y="2333008"/>
                  <a:pt x="2286506" y="2353881"/>
                  <a:pt x="2277576" y="2381786"/>
                </a:cubicBezTo>
                <a:cubicBezTo>
                  <a:pt x="2268647" y="2409692"/>
                  <a:pt x="2264182" y="2444629"/>
                  <a:pt x="2264182" y="2486599"/>
                </a:cubicBezTo>
                <a:lnTo>
                  <a:pt x="2264182" y="2641305"/>
                </a:lnTo>
                <a:cubicBezTo>
                  <a:pt x="2264182" y="2697116"/>
                  <a:pt x="2275958" y="2739420"/>
                  <a:pt x="2299510" y="2768219"/>
                </a:cubicBezTo>
                <a:cubicBezTo>
                  <a:pt x="2323062" y="2797017"/>
                  <a:pt x="2362966" y="2811416"/>
                  <a:pt x="2419224" y="2811416"/>
                </a:cubicBezTo>
                <a:cubicBezTo>
                  <a:pt x="2447129" y="2811416"/>
                  <a:pt x="2471909" y="2806170"/>
                  <a:pt x="2493563" y="2795677"/>
                </a:cubicBezTo>
                <a:cubicBezTo>
                  <a:pt x="2515218" y="2785185"/>
                  <a:pt x="2532240" y="2770060"/>
                  <a:pt x="2544630" y="2750303"/>
                </a:cubicBezTo>
                <a:cubicBezTo>
                  <a:pt x="2557020" y="2730546"/>
                  <a:pt x="2563214" y="2706827"/>
                  <a:pt x="2563215" y="2679145"/>
                </a:cubicBezTo>
                <a:lnTo>
                  <a:pt x="2563215" y="2591411"/>
                </a:lnTo>
                <a:lnTo>
                  <a:pt x="2441660" y="2591411"/>
                </a:lnTo>
                <a:lnTo>
                  <a:pt x="2441660" y="2675797"/>
                </a:lnTo>
                <a:cubicBezTo>
                  <a:pt x="2441659" y="2686958"/>
                  <a:pt x="2439594" y="2696725"/>
                  <a:pt x="2435464" y="2705097"/>
                </a:cubicBezTo>
                <a:cubicBezTo>
                  <a:pt x="2431334" y="2713468"/>
                  <a:pt x="2424023" y="2717654"/>
                  <a:pt x="2413531" y="2717654"/>
                </a:cubicBezTo>
                <a:cubicBezTo>
                  <a:pt x="2403262" y="2717654"/>
                  <a:pt x="2395895" y="2713357"/>
                  <a:pt x="2391430" y="2704762"/>
                </a:cubicBezTo>
                <a:cubicBezTo>
                  <a:pt x="2386965" y="2696167"/>
                  <a:pt x="2384733" y="2686735"/>
                  <a:pt x="2384733" y="2676466"/>
                </a:cubicBezTo>
                <a:lnTo>
                  <a:pt x="2384733" y="2433021"/>
                </a:lnTo>
                <a:cubicBezTo>
                  <a:pt x="2384733" y="2405115"/>
                  <a:pt x="2394555" y="2391163"/>
                  <a:pt x="2414200" y="2391163"/>
                </a:cubicBezTo>
                <a:cubicBezTo>
                  <a:pt x="2425363" y="2391163"/>
                  <a:pt x="2432618" y="2395125"/>
                  <a:pt x="2435967" y="2403050"/>
                </a:cubicBezTo>
                <a:cubicBezTo>
                  <a:pt x="2439315" y="2410975"/>
                  <a:pt x="2440990" y="2420742"/>
                  <a:pt x="2440990" y="2432351"/>
                </a:cubicBezTo>
                <a:lnTo>
                  <a:pt x="2440990" y="2502672"/>
                </a:lnTo>
                <a:lnTo>
                  <a:pt x="2563215" y="2502672"/>
                </a:lnTo>
                <a:lnTo>
                  <a:pt x="2563215" y="2425989"/>
                </a:lnTo>
                <a:cubicBezTo>
                  <a:pt x="2563214" y="2398530"/>
                  <a:pt x="2556852" y="2375313"/>
                  <a:pt x="2544128" y="2356337"/>
                </a:cubicBezTo>
                <a:cubicBezTo>
                  <a:pt x="2531402" y="2337361"/>
                  <a:pt x="2514046" y="2322962"/>
                  <a:pt x="2492056" y="2313139"/>
                </a:cubicBezTo>
                <a:cubicBezTo>
                  <a:pt x="2470067" y="2303317"/>
                  <a:pt x="2445231" y="2298405"/>
                  <a:pt x="2417549" y="2298405"/>
                </a:cubicBezTo>
                <a:close/>
                <a:moveTo>
                  <a:pt x="2079151" y="2298405"/>
                </a:moveTo>
                <a:cubicBezTo>
                  <a:pt x="2028029" y="2298405"/>
                  <a:pt x="1990691" y="2308842"/>
                  <a:pt x="1967140" y="2329715"/>
                </a:cubicBezTo>
                <a:cubicBezTo>
                  <a:pt x="1943588" y="2350588"/>
                  <a:pt x="1931812" y="2386028"/>
                  <a:pt x="1931812" y="2436034"/>
                </a:cubicBezTo>
                <a:cubicBezTo>
                  <a:pt x="1931812" y="2439606"/>
                  <a:pt x="1931812" y="2442787"/>
                  <a:pt x="1931812" y="2445578"/>
                </a:cubicBezTo>
                <a:cubicBezTo>
                  <a:pt x="1931812" y="2448369"/>
                  <a:pt x="1931923" y="2450657"/>
                  <a:pt x="1932146" y="2452443"/>
                </a:cubicBezTo>
                <a:lnTo>
                  <a:pt x="2048679" y="2452443"/>
                </a:lnTo>
                <a:lnTo>
                  <a:pt x="2048679" y="2422305"/>
                </a:lnTo>
                <a:cubicBezTo>
                  <a:pt x="2048679" y="2400427"/>
                  <a:pt x="2056716" y="2389488"/>
                  <a:pt x="2072789" y="2389488"/>
                </a:cubicBezTo>
                <a:cubicBezTo>
                  <a:pt x="2090425" y="2389488"/>
                  <a:pt x="2099243" y="2402994"/>
                  <a:pt x="2099243" y="2430007"/>
                </a:cubicBezTo>
                <a:lnTo>
                  <a:pt x="2099243" y="2481576"/>
                </a:lnTo>
                <a:lnTo>
                  <a:pt x="2024903" y="2507025"/>
                </a:lnTo>
                <a:cubicBezTo>
                  <a:pt x="1999231" y="2515732"/>
                  <a:pt x="1979083" y="2526336"/>
                  <a:pt x="1964461" y="2538837"/>
                </a:cubicBezTo>
                <a:cubicBezTo>
                  <a:pt x="1949838" y="2551339"/>
                  <a:pt x="1939513" y="2567357"/>
                  <a:pt x="1933486" y="2586890"/>
                </a:cubicBezTo>
                <a:cubicBezTo>
                  <a:pt x="1927458" y="2606424"/>
                  <a:pt x="1924444" y="2631483"/>
                  <a:pt x="1924444" y="2662067"/>
                </a:cubicBezTo>
                <a:cubicBezTo>
                  <a:pt x="1924444" y="2690642"/>
                  <a:pt x="1927123" y="2716203"/>
                  <a:pt x="1932481" y="2738751"/>
                </a:cubicBezTo>
                <a:cubicBezTo>
                  <a:pt x="1937839" y="2761298"/>
                  <a:pt x="1947829" y="2779046"/>
                  <a:pt x="1962451" y="2791994"/>
                </a:cubicBezTo>
                <a:cubicBezTo>
                  <a:pt x="1977074" y="2804942"/>
                  <a:pt x="1998338" y="2811416"/>
                  <a:pt x="2026243" y="2811416"/>
                </a:cubicBezTo>
                <a:cubicBezTo>
                  <a:pt x="2043432" y="2811416"/>
                  <a:pt x="2058725" y="2805835"/>
                  <a:pt x="2072119" y="2794673"/>
                </a:cubicBezTo>
                <a:cubicBezTo>
                  <a:pt x="2085514" y="2783511"/>
                  <a:pt x="2095113" y="2767437"/>
                  <a:pt x="2100918" y="2746452"/>
                </a:cubicBezTo>
                <a:lnTo>
                  <a:pt x="2100918" y="2806058"/>
                </a:lnTo>
                <a:lnTo>
                  <a:pt x="2220129" y="2806058"/>
                </a:lnTo>
                <a:lnTo>
                  <a:pt x="2220129" y="2423309"/>
                </a:lnTo>
                <a:cubicBezTo>
                  <a:pt x="2220128" y="2396074"/>
                  <a:pt x="2213934" y="2373192"/>
                  <a:pt x="2201544" y="2354663"/>
                </a:cubicBezTo>
                <a:cubicBezTo>
                  <a:pt x="2189154" y="2336133"/>
                  <a:pt x="2172355" y="2322125"/>
                  <a:pt x="2151147" y="2312637"/>
                </a:cubicBezTo>
                <a:cubicBezTo>
                  <a:pt x="2129939" y="2303149"/>
                  <a:pt x="2105940" y="2298405"/>
                  <a:pt x="2079151" y="2298405"/>
                </a:cubicBezTo>
                <a:close/>
                <a:moveTo>
                  <a:pt x="1737926" y="2298405"/>
                </a:moveTo>
                <a:cubicBezTo>
                  <a:pt x="1691045" y="2298405"/>
                  <a:pt x="1654321" y="2312526"/>
                  <a:pt x="1627756" y="2340766"/>
                </a:cubicBezTo>
                <a:cubicBezTo>
                  <a:pt x="1601190" y="2369006"/>
                  <a:pt x="1587907" y="2406790"/>
                  <a:pt x="1587907" y="2454117"/>
                </a:cubicBezTo>
                <a:lnTo>
                  <a:pt x="1587907" y="2655705"/>
                </a:lnTo>
                <a:cubicBezTo>
                  <a:pt x="1587907" y="2759512"/>
                  <a:pt x="1637913" y="2811416"/>
                  <a:pt x="1737926" y="2811416"/>
                </a:cubicBezTo>
                <a:cubicBezTo>
                  <a:pt x="1838161" y="2811416"/>
                  <a:pt x="1888279" y="2759512"/>
                  <a:pt x="1888279" y="2655705"/>
                </a:cubicBezTo>
                <a:lnTo>
                  <a:pt x="1888279" y="2454117"/>
                </a:lnTo>
                <a:cubicBezTo>
                  <a:pt x="1888279" y="2406790"/>
                  <a:pt x="1874996" y="2369006"/>
                  <a:pt x="1848430" y="2340766"/>
                </a:cubicBezTo>
                <a:cubicBezTo>
                  <a:pt x="1821865" y="2312526"/>
                  <a:pt x="1785030" y="2298405"/>
                  <a:pt x="1737926" y="2298405"/>
                </a:cubicBezTo>
                <a:close/>
                <a:moveTo>
                  <a:pt x="1562085" y="2297736"/>
                </a:moveTo>
                <a:cubicBezTo>
                  <a:pt x="1539761" y="2297736"/>
                  <a:pt x="1521232" y="2303205"/>
                  <a:pt x="1506498" y="2314144"/>
                </a:cubicBezTo>
                <a:cubicBezTo>
                  <a:pt x="1491764" y="2325083"/>
                  <a:pt x="1481495" y="2340263"/>
                  <a:pt x="1475690" y="2359685"/>
                </a:cubicBezTo>
                <a:lnTo>
                  <a:pt x="1475690" y="2303763"/>
                </a:lnTo>
                <a:lnTo>
                  <a:pt x="1353800" y="2303763"/>
                </a:lnTo>
                <a:lnTo>
                  <a:pt x="1353800" y="2806058"/>
                </a:lnTo>
                <a:lnTo>
                  <a:pt x="1475690" y="2806058"/>
                </a:lnTo>
                <a:lnTo>
                  <a:pt x="1475690" y="2421970"/>
                </a:lnTo>
                <a:cubicBezTo>
                  <a:pt x="1475690" y="2417505"/>
                  <a:pt x="1480825" y="2413431"/>
                  <a:pt x="1491094" y="2409748"/>
                </a:cubicBezTo>
                <a:cubicBezTo>
                  <a:pt x="1501363" y="2406064"/>
                  <a:pt x="1513307" y="2403162"/>
                  <a:pt x="1526924" y="2401041"/>
                </a:cubicBezTo>
                <a:cubicBezTo>
                  <a:pt x="1540542" y="2398920"/>
                  <a:pt x="1552262" y="2397860"/>
                  <a:pt x="1562085" y="2397860"/>
                </a:cubicBezTo>
                <a:close/>
                <a:moveTo>
                  <a:pt x="2622337" y="2216699"/>
                </a:moveTo>
                <a:lnTo>
                  <a:pt x="2622337" y="2323185"/>
                </a:lnTo>
                <a:lnTo>
                  <a:pt x="2588516" y="2323185"/>
                </a:lnTo>
                <a:lnTo>
                  <a:pt x="2588516" y="2414603"/>
                </a:lnTo>
                <a:lnTo>
                  <a:pt x="2622337" y="2414603"/>
                </a:lnTo>
                <a:lnTo>
                  <a:pt x="2622337" y="2727700"/>
                </a:lnTo>
                <a:cubicBezTo>
                  <a:pt x="2622337" y="2756052"/>
                  <a:pt x="2627974" y="2777092"/>
                  <a:pt x="2639247" y="2790822"/>
                </a:cubicBezTo>
                <a:cubicBezTo>
                  <a:pt x="2650521" y="2804551"/>
                  <a:pt x="2672343" y="2811416"/>
                  <a:pt x="2704713" y="2811416"/>
                </a:cubicBezTo>
                <a:cubicBezTo>
                  <a:pt x="2719224" y="2811416"/>
                  <a:pt x="2733511" y="2810132"/>
                  <a:pt x="2747576" y="2807565"/>
                </a:cubicBezTo>
                <a:cubicBezTo>
                  <a:pt x="2761640" y="2804998"/>
                  <a:pt x="2770011" y="2803268"/>
                  <a:pt x="2772690" y="2802375"/>
                </a:cubicBezTo>
                <a:lnTo>
                  <a:pt x="2772690" y="2720668"/>
                </a:lnTo>
                <a:cubicBezTo>
                  <a:pt x="2768449" y="2721561"/>
                  <a:pt x="2763649" y="2722007"/>
                  <a:pt x="2758291" y="2722007"/>
                </a:cubicBezTo>
                <a:cubicBezTo>
                  <a:pt x="2750701" y="2722007"/>
                  <a:pt x="2745566" y="2720333"/>
                  <a:pt x="2742888" y="2716985"/>
                </a:cubicBezTo>
                <a:cubicBezTo>
                  <a:pt x="2740208" y="2713636"/>
                  <a:pt x="2738869" y="2707832"/>
                  <a:pt x="2738869" y="2699572"/>
                </a:cubicBezTo>
                <a:lnTo>
                  <a:pt x="2738869" y="2414603"/>
                </a:lnTo>
                <a:lnTo>
                  <a:pt x="2772690" y="2414603"/>
                </a:lnTo>
                <a:lnTo>
                  <a:pt x="2772690" y="2323185"/>
                </a:lnTo>
                <a:lnTo>
                  <a:pt x="2738869" y="2323185"/>
                </a:lnTo>
                <a:lnTo>
                  <a:pt x="2738869" y="2216699"/>
                </a:lnTo>
                <a:close/>
                <a:moveTo>
                  <a:pt x="1031959" y="2216699"/>
                </a:moveTo>
                <a:lnTo>
                  <a:pt x="1031959" y="2806058"/>
                </a:lnTo>
                <a:lnTo>
                  <a:pt x="1147822" y="2806058"/>
                </a:lnTo>
                <a:lnTo>
                  <a:pt x="1147822" y="2572658"/>
                </a:lnTo>
                <a:lnTo>
                  <a:pt x="1195708" y="2572658"/>
                </a:lnTo>
                <a:cubicBezTo>
                  <a:pt x="1228301" y="2572658"/>
                  <a:pt x="1253472" y="2565403"/>
                  <a:pt x="1271219" y="2550893"/>
                </a:cubicBezTo>
                <a:cubicBezTo>
                  <a:pt x="1288967" y="2536382"/>
                  <a:pt x="1301301" y="2515899"/>
                  <a:pt x="1308222" y="2489445"/>
                </a:cubicBezTo>
                <a:cubicBezTo>
                  <a:pt x="1315142" y="2462991"/>
                  <a:pt x="1318602" y="2431904"/>
                  <a:pt x="1318602" y="2396186"/>
                </a:cubicBezTo>
                <a:cubicBezTo>
                  <a:pt x="1318602" y="2359127"/>
                  <a:pt x="1314472" y="2327204"/>
                  <a:pt x="1306212" y="2300415"/>
                </a:cubicBezTo>
                <a:cubicBezTo>
                  <a:pt x="1297952" y="2273626"/>
                  <a:pt x="1284279" y="2252976"/>
                  <a:pt x="1265192" y="2238465"/>
                </a:cubicBezTo>
                <a:cubicBezTo>
                  <a:pt x="1246104" y="2223954"/>
                  <a:pt x="1220264" y="2216699"/>
                  <a:pt x="1187671" y="2216699"/>
                </a:cubicBezTo>
                <a:close/>
                <a:moveTo>
                  <a:pt x="2810456" y="2173167"/>
                </a:moveTo>
                <a:lnTo>
                  <a:pt x="2810456" y="2272956"/>
                </a:lnTo>
                <a:lnTo>
                  <a:pt x="2930336" y="2272956"/>
                </a:lnTo>
                <a:lnTo>
                  <a:pt x="2930336" y="2173167"/>
                </a:lnTo>
                <a:close/>
                <a:moveTo>
                  <a:pt x="3289533" y="900872"/>
                </a:moveTo>
                <a:lnTo>
                  <a:pt x="3289533" y="1040845"/>
                </a:lnTo>
                <a:cubicBezTo>
                  <a:pt x="3289533" y="1050445"/>
                  <a:pt x="3287747" y="1059374"/>
                  <a:pt x="3284176" y="1067634"/>
                </a:cubicBezTo>
                <a:cubicBezTo>
                  <a:pt x="3280603" y="1075894"/>
                  <a:pt x="3273906" y="1080024"/>
                  <a:pt x="3264084" y="1080024"/>
                </a:cubicBezTo>
                <a:cubicBezTo>
                  <a:pt x="3246224" y="1080024"/>
                  <a:pt x="3237294" y="1065178"/>
                  <a:pt x="3237294" y="1035487"/>
                </a:cubicBezTo>
                <a:lnTo>
                  <a:pt x="3237294" y="970859"/>
                </a:lnTo>
                <a:cubicBezTo>
                  <a:pt x="3237294" y="951213"/>
                  <a:pt x="3241871" y="936312"/>
                  <a:pt x="3251024" y="926154"/>
                </a:cubicBezTo>
                <a:cubicBezTo>
                  <a:pt x="3260176" y="915997"/>
                  <a:pt x="3273013" y="907570"/>
                  <a:pt x="3289533" y="900872"/>
                </a:cubicBezTo>
                <a:close/>
                <a:moveTo>
                  <a:pt x="2585650" y="752863"/>
                </a:moveTo>
                <a:cubicBezTo>
                  <a:pt x="2604403" y="752863"/>
                  <a:pt x="2613779" y="767485"/>
                  <a:pt x="2613779" y="796730"/>
                </a:cubicBezTo>
                <a:lnTo>
                  <a:pt x="2613779" y="1042185"/>
                </a:lnTo>
                <a:cubicBezTo>
                  <a:pt x="2613779" y="1053347"/>
                  <a:pt x="2611602" y="1062555"/>
                  <a:pt x="2607249" y="1069811"/>
                </a:cubicBezTo>
                <a:cubicBezTo>
                  <a:pt x="2602896" y="1077066"/>
                  <a:pt x="2595696" y="1080694"/>
                  <a:pt x="2585650" y="1080694"/>
                </a:cubicBezTo>
                <a:cubicBezTo>
                  <a:pt x="2575605" y="1080694"/>
                  <a:pt x="2568405" y="1077066"/>
                  <a:pt x="2564052" y="1069811"/>
                </a:cubicBezTo>
                <a:cubicBezTo>
                  <a:pt x="2559699" y="1062555"/>
                  <a:pt x="2557522" y="1053347"/>
                  <a:pt x="2557522" y="1042185"/>
                </a:cubicBezTo>
                <a:lnTo>
                  <a:pt x="2557522" y="796730"/>
                </a:lnTo>
                <a:cubicBezTo>
                  <a:pt x="2557522" y="767485"/>
                  <a:pt x="2566898" y="752863"/>
                  <a:pt x="2585650" y="752863"/>
                </a:cubicBezTo>
                <a:close/>
                <a:moveTo>
                  <a:pt x="899726" y="752863"/>
                </a:moveTo>
                <a:cubicBezTo>
                  <a:pt x="918478" y="752863"/>
                  <a:pt x="927854" y="767485"/>
                  <a:pt x="927854" y="796730"/>
                </a:cubicBezTo>
                <a:lnTo>
                  <a:pt x="927854" y="1042185"/>
                </a:lnTo>
                <a:cubicBezTo>
                  <a:pt x="927854" y="1053347"/>
                  <a:pt x="925678" y="1062555"/>
                  <a:pt x="921324" y="1069811"/>
                </a:cubicBezTo>
                <a:cubicBezTo>
                  <a:pt x="916971" y="1077066"/>
                  <a:pt x="909771" y="1080694"/>
                  <a:pt x="899726" y="1080694"/>
                </a:cubicBezTo>
                <a:cubicBezTo>
                  <a:pt x="889680" y="1080694"/>
                  <a:pt x="882480" y="1077066"/>
                  <a:pt x="878127" y="1069811"/>
                </a:cubicBezTo>
                <a:cubicBezTo>
                  <a:pt x="873774" y="1062555"/>
                  <a:pt x="871597" y="1053347"/>
                  <a:pt x="871597" y="1042185"/>
                </a:cubicBezTo>
                <a:lnTo>
                  <a:pt x="871597" y="796730"/>
                </a:lnTo>
                <a:cubicBezTo>
                  <a:pt x="871597" y="767485"/>
                  <a:pt x="880973" y="752863"/>
                  <a:pt x="899726" y="752863"/>
                </a:cubicBezTo>
                <a:close/>
                <a:moveTo>
                  <a:pt x="1432456" y="749514"/>
                </a:moveTo>
                <a:cubicBezTo>
                  <a:pt x="1441386" y="749514"/>
                  <a:pt x="1448083" y="753477"/>
                  <a:pt x="1452548" y="761402"/>
                </a:cubicBezTo>
                <a:cubicBezTo>
                  <a:pt x="1457012" y="769327"/>
                  <a:pt x="1459245" y="782331"/>
                  <a:pt x="1459245" y="800413"/>
                </a:cubicBezTo>
                <a:lnTo>
                  <a:pt x="1459245" y="868056"/>
                </a:lnTo>
                <a:lnTo>
                  <a:pt x="1402318" y="868056"/>
                </a:lnTo>
                <a:lnTo>
                  <a:pt x="1402318" y="800413"/>
                </a:lnTo>
                <a:cubicBezTo>
                  <a:pt x="1402318" y="781661"/>
                  <a:pt x="1404941" y="768490"/>
                  <a:pt x="1410188" y="760899"/>
                </a:cubicBezTo>
                <a:cubicBezTo>
                  <a:pt x="1415434" y="753309"/>
                  <a:pt x="1422856" y="749514"/>
                  <a:pt x="1432456" y="749514"/>
                </a:cubicBezTo>
                <a:close/>
                <a:moveTo>
                  <a:pt x="309622" y="685890"/>
                </a:moveTo>
                <a:lnTo>
                  <a:pt x="322682" y="685890"/>
                </a:lnTo>
                <a:cubicBezTo>
                  <a:pt x="340541" y="685890"/>
                  <a:pt x="351871" y="691973"/>
                  <a:pt x="356670" y="704140"/>
                </a:cubicBezTo>
                <a:cubicBezTo>
                  <a:pt x="361470" y="716307"/>
                  <a:pt x="363870" y="733552"/>
                  <a:pt x="363870" y="755877"/>
                </a:cubicBezTo>
                <a:cubicBezTo>
                  <a:pt x="363870" y="779763"/>
                  <a:pt x="361414" y="797846"/>
                  <a:pt x="356503" y="810124"/>
                </a:cubicBezTo>
                <a:cubicBezTo>
                  <a:pt x="351592" y="822403"/>
                  <a:pt x="338197" y="828542"/>
                  <a:pt x="316319" y="828542"/>
                </a:cubicBezTo>
                <a:lnTo>
                  <a:pt x="309622" y="828542"/>
                </a:lnTo>
                <a:close/>
                <a:moveTo>
                  <a:pt x="2267531" y="665463"/>
                </a:moveTo>
                <a:lnTo>
                  <a:pt x="2267531" y="1167758"/>
                </a:lnTo>
                <a:lnTo>
                  <a:pt x="2387412" y="1167758"/>
                </a:lnTo>
                <a:lnTo>
                  <a:pt x="2387412" y="665463"/>
                </a:lnTo>
                <a:close/>
                <a:moveTo>
                  <a:pt x="3269776" y="660105"/>
                </a:moveTo>
                <a:cubicBezTo>
                  <a:pt x="3218654" y="660105"/>
                  <a:pt x="3181316" y="670542"/>
                  <a:pt x="3157764" y="691415"/>
                </a:cubicBezTo>
                <a:cubicBezTo>
                  <a:pt x="3134212" y="712288"/>
                  <a:pt x="3122436" y="747728"/>
                  <a:pt x="3122436" y="797734"/>
                </a:cubicBezTo>
                <a:cubicBezTo>
                  <a:pt x="3122436" y="801306"/>
                  <a:pt x="3122436" y="804487"/>
                  <a:pt x="3122436" y="807278"/>
                </a:cubicBezTo>
                <a:cubicBezTo>
                  <a:pt x="3122436" y="810068"/>
                  <a:pt x="3122548" y="812357"/>
                  <a:pt x="3122771" y="814143"/>
                </a:cubicBezTo>
                <a:lnTo>
                  <a:pt x="3239304" y="814143"/>
                </a:lnTo>
                <a:lnTo>
                  <a:pt x="3239304" y="784005"/>
                </a:lnTo>
                <a:cubicBezTo>
                  <a:pt x="3239304" y="762127"/>
                  <a:pt x="3247340" y="751188"/>
                  <a:pt x="3263414" y="751188"/>
                </a:cubicBezTo>
                <a:cubicBezTo>
                  <a:pt x="3281050" y="751188"/>
                  <a:pt x="3289868" y="764694"/>
                  <a:pt x="3289868" y="791707"/>
                </a:cubicBezTo>
                <a:lnTo>
                  <a:pt x="3289868" y="843276"/>
                </a:lnTo>
                <a:lnTo>
                  <a:pt x="3215528" y="868725"/>
                </a:lnTo>
                <a:cubicBezTo>
                  <a:pt x="3189855" y="877432"/>
                  <a:pt x="3169708" y="888036"/>
                  <a:pt x="3155086" y="900537"/>
                </a:cubicBezTo>
                <a:cubicBezTo>
                  <a:pt x="3140463" y="913039"/>
                  <a:pt x="3130138" y="929056"/>
                  <a:pt x="3124111" y="948590"/>
                </a:cubicBezTo>
                <a:cubicBezTo>
                  <a:pt x="3118083" y="968124"/>
                  <a:pt x="3115070" y="993183"/>
                  <a:pt x="3115070" y="1023767"/>
                </a:cubicBezTo>
                <a:cubicBezTo>
                  <a:pt x="3115070" y="1052342"/>
                  <a:pt x="3117748" y="1077903"/>
                  <a:pt x="3123106" y="1100451"/>
                </a:cubicBezTo>
                <a:cubicBezTo>
                  <a:pt x="3128464" y="1122998"/>
                  <a:pt x="3138454" y="1140746"/>
                  <a:pt x="3153076" y="1153694"/>
                </a:cubicBezTo>
                <a:cubicBezTo>
                  <a:pt x="3167698" y="1166642"/>
                  <a:pt x="3188962" y="1173116"/>
                  <a:pt x="3216868" y="1173116"/>
                </a:cubicBezTo>
                <a:cubicBezTo>
                  <a:pt x="3234057" y="1173116"/>
                  <a:pt x="3249350" y="1167535"/>
                  <a:pt x="3262744" y="1156373"/>
                </a:cubicBezTo>
                <a:cubicBezTo>
                  <a:pt x="3276139" y="1145211"/>
                  <a:pt x="3285738" y="1129138"/>
                  <a:pt x="3291542" y="1108153"/>
                </a:cubicBezTo>
                <a:lnTo>
                  <a:pt x="3291542" y="1167758"/>
                </a:lnTo>
                <a:lnTo>
                  <a:pt x="3410754" y="1167758"/>
                </a:lnTo>
                <a:lnTo>
                  <a:pt x="3410754" y="785009"/>
                </a:lnTo>
                <a:cubicBezTo>
                  <a:pt x="3410754" y="757774"/>
                  <a:pt x="3404559" y="734892"/>
                  <a:pt x="3392169" y="716362"/>
                </a:cubicBezTo>
                <a:cubicBezTo>
                  <a:pt x="3379779" y="697833"/>
                  <a:pt x="3362980" y="683825"/>
                  <a:pt x="3341772" y="674337"/>
                </a:cubicBezTo>
                <a:cubicBezTo>
                  <a:pt x="3320564" y="664850"/>
                  <a:pt x="3296565" y="660105"/>
                  <a:pt x="3269776" y="660105"/>
                </a:cubicBezTo>
                <a:close/>
                <a:moveTo>
                  <a:pt x="2978110" y="660105"/>
                </a:moveTo>
                <a:cubicBezTo>
                  <a:pt x="2956456" y="660105"/>
                  <a:pt x="2939545" y="666859"/>
                  <a:pt x="2927378" y="680365"/>
                </a:cubicBezTo>
                <a:cubicBezTo>
                  <a:pt x="2915212" y="693871"/>
                  <a:pt x="2906896" y="710223"/>
                  <a:pt x="2902431" y="729422"/>
                </a:cubicBezTo>
                <a:lnTo>
                  <a:pt x="2902431" y="665463"/>
                </a:lnTo>
                <a:lnTo>
                  <a:pt x="2782550" y="665463"/>
                </a:lnTo>
                <a:lnTo>
                  <a:pt x="2782550" y="1167758"/>
                </a:lnTo>
                <a:lnTo>
                  <a:pt x="2902431" y="1167758"/>
                </a:lnTo>
                <a:lnTo>
                  <a:pt x="2902431" y="814477"/>
                </a:lnTo>
                <a:cubicBezTo>
                  <a:pt x="2902431" y="805101"/>
                  <a:pt x="2902989" y="795669"/>
                  <a:pt x="2904106" y="786181"/>
                </a:cubicBezTo>
                <a:cubicBezTo>
                  <a:pt x="2905222" y="776694"/>
                  <a:pt x="2907956" y="768769"/>
                  <a:pt x="2912310" y="762406"/>
                </a:cubicBezTo>
                <a:cubicBezTo>
                  <a:pt x="2916663" y="756044"/>
                  <a:pt x="2923416" y="752863"/>
                  <a:pt x="2932569" y="752863"/>
                </a:cubicBezTo>
                <a:cubicBezTo>
                  <a:pt x="2942391" y="752863"/>
                  <a:pt x="2949312" y="757049"/>
                  <a:pt x="2953330" y="765420"/>
                </a:cubicBezTo>
                <a:cubicBezTo>
                  <a:pt x="2957349" y="773792"/>
                  <a:pt x="2959358" y="782889"/>
                  <a:pt x="2959358" y="792711"/>
                </a:cubicBezTo>
                <a:lnTo>
                  <a:pt x="2959358" y="1167758"/>
                </a:lnTo>
                <a:lnTo>
                  <a:pt x="3077565" y="1167758"/>
                </a:lnTo>
                <a:lnTo>
                  <a:pt x="3077565" y="780322"/>
                </a:lnTo>
                <a:cubicBezTo>
                  <a:pt x="3077565" y="743040"/>
                  <a:pt x="3069696" y="713684"/>
                  <a:pt x="3053957" y="692252"/>
                </a:cubicBezTo>
                <a:cubicBezTo>
                  <a:pt x="3038218" y="670821"/>
                  <a:pt x="3012936" y="660105"/>
                  <a:pt x="2978110" y="660105"/>
                </a:cubicBezTo>
                <a:close/>
                <a:moveTo>
                  <a:pt x="2585650" y="660105"/>
                </a:moveTo>
                <a:cubicBezTo>
                  <a:pt x="2538770" y="660105"/>
                  <a:pt x="2502046" y="674226"/>
                  <a:pt x="2475480" y="702466"/>
                </a:cubicBezTo>
                <a:cubicBezTo>
                  <a:pt x="2448915" y="730706"/>
                  <a:pt x="2435632" y="768490"/>
                  <a:pt x="2435632" y="815817"/>
                </a:cubicBezTo>
                <a:lnTo>
                  <a:pt x="2435632" y="1017405"/>
                </a:lnTo>
                <a:cubicBezTo>
                  <a:pt x="2435632" y="1121212"/>
                  <a:pt x="2485638" y="1173116"/>
                  <a:pt x="2585650" y="1173116"/>
                </a:cubicBezTo>
                <a:cubicBezTo>
                  <a:pt x="2685886" y="1173116"/>
                  <a:pt x="2736004" y="1121212"/>
                  <a:pt x="2736004" y="1017405"/>
                </a:cubicBezTo>
                <a:lnTo>
                  <a:pt x="2736004" y="815817"/>
                </a:lnTo>
                <a:cubicBezTo>
                  <a:pt x="2736004" y="768490"/>
                  <a:pt x="2722721" y="730706"/>
                  <a:pt x="2696156" y="702466"/>
                </a:cubicBezTo>
                <a:cubicBezTo>
                  <a:pt x="2669590" y="674226"/>
                  <a:pt x="2632755" y="660105"/>
                  <a:pt x="2585650" y="660105"/>
                </a:cubicBezTo>
                <a:close/>
                <a:moveTo>
                  <a:pt x="2083988" y="660105"/>
                </a:moveTo>
                <a:cubicBezTo>
                  <a:pt x="2057646" y="660105"/>
                  <a:pt x="2033145" y="664682"/>
                  <a:pt x="2010486" y="673835"/>
                </a:cubicBezTo>
                <a:cubicBezTo>
                  <a:pt x="1987827" y="682988"/>
                  <a:pt x="1969632" y="696941"/>
                  <a:pt x="1955903" y="715693"/>
                </a:cubicBezTo>
                <a:cubicBezTo>
                  <a:pt x="1942174" y="734445"/>
                  <a:pt x="1935309" y="758220"/>
                  <a:pt x="1935309" y="787019"/>
                </a:cubicBezTo>
                <a:cubicBezTo>
                  <a:pt x="1935309" y="818049"/>
                  <a:pt x="1940555" y="842271"/>
                  <a:pt x="1951048" y="859684"/>
                </a:cubicBezTo>
                <a:cubicBezTo>
                  <a:pt x="1961540" y="877097"/>
                  <a:pt x="1976832" y="893617"/>
                  <a:pt x="1996924" y="909244"/>
                </a:cubicBezTo>
                <a:lnTo>
                  <a:pt x="2060883" y="958469"/>
                </a:lnTo>
                <a:cubicBezTo>
                  <a:pt x="2074054" y="968515"/>
                  <a:pt x="2085216" y="978951"/>
                  <a:pt x="2094369" y="989779"/>
                </a:cubicBezTo>
                <a:cubicBezTo>
                  <a:pt x="2103522" y="1000606"/>
                  <a:pt x="2108098" y="1016958"/>
                  <a:pt x="2108098" y="1038836"/>
                </a:cubicBezTo>
                <a:cubicBezTo>
                  <a:pt x="2108098" y="1064955"/>
                  <a:pt x="2099392" y="1078015"/>
                  <a:pt x="2081979" y="1078015"/>
                </a:cubicBezTo>
                <a:cubicBezTo>
                  <a:pt x="2072156" y="1078015"/>
                  <a:pt x="2065012" y="1074778"/>
                  <a:pt x="2060548" y="1068304"/>
                </a:cubicBezTo>
                <a:cubicBezTo>
                  <a:pt x="2056083" y="1061830"/>
                  <a:pt x="2053850" y="1052900"/>
                  <a:pt x="2053850" y="1041515"/>
                </a:cubicBezTo>
                <a:lnTo>
                  <a:pt x="2053850" y="982579"/>
                </a:lnTo>
                <a:lnTo>
                  <a:pt x="1933300" y="982579"/>
                </a:lnTo>
                <a:lnTo>
                  <a:pt x="1933300" y="1022428"/>
                </a:lnTo>
                <a:cubicBezTo>
                  <a:pt x="1933300" y="1122887"/>
                  <a:pt x="1982860" y="1173116"/>
                  <a:pt x="2081979" y="1173116"/>
                </a:cubicBezTo>
                <a:cubicBezTo>
                  <a:pt x="2128860" y="1173116"/>
                  <a:pt x="2165751" y="1160726"/>
                  <a:pt x="2192651" y="1135946"/>
                </a:cubicBezTo>
                <a:cubicBezTo>
                  <a:pt x="2219552" y="1111166"/>
                  <a:pt x="2233002" y="1075113"/>
                  <a:pt x="2233002" y="1027785"/>
                </a:cubicBezTo>
                <a:cubicBezTo>
                  <a:pt x="2233002" y="989611"/>
                  <a:pt x="2225133" y="959027"/>
                  <a:pt x="2209394" y="936033"/>
                </a:cubicBezTo>
                <a:cubicBezTo>
                  <a:pt x="2193656" y="913039"/>
                  <a:pt x="2174178" y="893170"/>
                  <a:pt x="2150961" y="876427"/>
                </a:cubicBezTo>
                <a:lnTo>
                  <a:pt x="2076621" y="822180"/>
                </a:lnTo>
                <a:cubicBezTo>
                  <a:pt x="2062334" y="811910"/>
                  <a:pt x="2055190" y="797734"/>
                  <a:pt x="2055190" y="779652"/>
                </a:cubicBezTo>
                <a:cubicBezTo>
                  <a:pt x="2055190" y="761792"/>
                  <a:pt x="2063673" y="752863"/>
                  <a:pt x="2080640" y="752863"/>
                </a:cubicBezTo>
                <a:cubicBezTo>
                  <a:pt x="2090685" y="752863"/>
                  <a:pt x="2097438" y="757551"/>
                  <a:pt x="2100899" y="766927"/>
                </a:cubicBezTo>
                <a:cubicBezTo>
                  <a:pt x="2104359" y="776303"/>
                  <a:pt x="2106089" y="786014"/>
                  <a:pt x="2106089" y="796060"/>
                </a:cubicBezTo>
                <a:lnTo>
                  <a:pt x="2106089" y="815147"/>
                </a:lnTo>
                <a:lnTo>
                  <a:pt x="2229988" y="815147"/>
                </a:lnTo>
                <a:lnTo>
                  <a:pt x="2229988" y="805771"/>
                </a:lnTo>
                <a:cubicBezTo>
                  <a:pt x="2229988" y="708661"/>
                  <a:pt x="2181322" y="660105"/>
                  <a:pt x="2083988" y="660105"/>
                </a:cubicBezTo>
                <a:close/>
                <a:moveTo>
                  <a:pt x="1760138" y="660105"/>
                </a:moveTo>
                <a:cubicBezTo>
                  <a:pt x="1733796" y="660105"/>
                  <a:pt x="1709295" y="664682"/>
                  <a:pt x="1686636" y="673835"/>
                </a:cubicBezTo>
                <a:cubicBezTo>
                  <a:pt x="1663976" y="682988"/>
                  <a:pt x="1645782" y="696941"/>
                  <a:pt x="1632053" y="715693"/>
                </a:cubicBezTo>
                <a:cubicBezTo>
                  <a:pt x="1618323" y="734445"/>
                  <a:pt x="1611459" y="758220"/>
                  <a:pt x="1611459" y="787019"/>
                </a:cubicBezTo>
                <a:cubicBezTo>
                  <a:pt x="1611459" y="818049"/>
                  <a:pt x="1616705" y="842271"/>
                  <a:pt x="1627198" y="859684"/>
                </a:cubicBezTo>
                <a:cubicBezTo>
                  <a:pt x="1637690" y="877097"/>
                  <a:pt x="1652982" y="893617"/>
                  <a:pt x="1673074" y="909244"/>
                </a:cubicBezTo>
                <a:lnTo>
                  <a:pt x="1737033" y="958469"/>
                </a:lnTo>
                <a:cubicBezTo>
                  <a:pt x="1750204" y="968515"/>
                  <a:pt x="1761366" y="978951"/>
                  <a:pt x="1770519" y="989779"/>
                </a:cubicBezTo>
                <a:cubicBezTo>
                  <a:pt x="1779672" y="1000606"/>
                  <a:pt x="1784248" y="1016958"/>
                  <a:pt x="1784248" y="1038836"/>
                </a:cubicBezTo>
                <a:cubicBezTo>
                  <a:pt x="1784248" y="1064955"/>
                  <a:pt x="1775542" y="1078015"/>
                  <a:pt x="1758129" y="1078015"/>
                </a:cubicBezTo>
                <a:cubicBezTo>
                  <a:pt x="1748306" y="1078015"/>
                  <a:pt x="1741163" y="1074778"/>
                  <a:pt x="1736698" y="1068304"/>
                </a:cubicBezTo>
                <a:cubicBezTo>
                  <a:pt x="1732233" y="1061830"/>
                  <a:pt x="1730000" y="1052900"/>
                  <a:pt x="1730000" y="1041515"/>
                </a:cubicBezTo>
                <a:lnTo>
                  <a:pt x="1730000" y="982579"/>
                </a:lnTo>
                <a:lnTo>
                  <a:pt x="1609450" y="982579"/>
                </a:lnTo>
                <a:lnTo>
                  <a:pt x="1609450" y="1022428"/>
                </a:lnTo>
                <a:cubicBezTo>
                  <a:pt x="1609449" y="1122887"/>
                  <a:pt x="1659009" y="1173116"/>
                  <a:pt x="1758129" y="1173116"/>
                </a:cubicBezTo>
                <a:cubicBezTo>
                  <a:pt x="1805010" y="1173116"/>
                  <a:pt x="1841901" y="1160726"/>
                  <a:pt x="1868801" y="1135946"/>
                </a:cubicBezTo>
                <a:cubicBezTo>
                  <a:pt x="1895702" y="1111166"/>
                  <a:pt x="1909152" y="1075113"/>
                  <a:pt x="1909152" y="1027785"/>
                </a:cubicBezTo>
                <a:cubicBezTo>
                  <a:pt x="1909152" y="989611"/>
                  <a:pt x="1901283" y="959027"/>
                  <a:pt x="1885544" y="936033"/>
                </a:cubicBezTo>
                <a:cubicBezTo>
                  <a:pt x="1869806" y="913039"/>
                  <a:pt x="1850328" y="893170"/>
                  <a:pt x="1827111" y="876427"/>
                </a:cubicBezTo>
                <a:lnTo>
                  <a:pt x="1752771" y="822180"/>
                </a:lnTo>
                <a:cubicBezTo>
                  <a:pt x="1738484" y="811910"/>
                  <a:pt x="1731340" y="797734"/>
                  <a:pt x="1731340" y="779652"/>
                </a:cubicBezTo>
                <a:cubicBezTo>
                  <a:pt x="1731340" y="761792"/>
                  <a:pt x="1739823" y="752863"/>
                  <a:pt x="1756790" y="752863"/>
                </a:cubicBezTo>
                <a:cubicBezTo>
                  <a:pt x="1766836" y="752863"/>
                  <a:pt x="1773588" y="757551"/>
                  <a:pt x="1777049" y="766927"/>
                </a:cubicBezTo>
                <a:cubicBezTo>
                  <a:pt x="1780509" y="776303"/>
                  <a:pt x="1782239" y="786014"/>
                  <a:pt x="1782239" y="796060"/>
                </a:cubicBezTo>
                <a:lnTo>
                  <a:pt x="1782239" y="815147"/>
                </a:lnTo>
                <a:lnTo>
                  <a:pt x="1906139" y="815147"/>
                </a:lnTo>
                <a:lnTo>
                  <a:pt x="1906139" y="805771"/>
                </a:lnTo>
                <a:cubicBezTo>
                  <a:pt x="1906139" y="708661"/>
                  <a:pt x="1857472" y="660105"/>
                  <a:pt x="1760138" y="660105"/>
                </a:cubicBezTo>
                <a:close/>
                <a:moveTo>
                  <a:pt x="1433795" y="660105"/>
                </a:moveTo>
                <a:cubicBezTo>
                  <a:pt x="1386914" y="660105"/>
                  <a:pt x="1350080" y="672105"/>
                  <a:pt x="1323290" y="696103"/>
                </a:cubicBezTo>
                <a:cubicBezTo>
                  <a:pt x="1296501" y="720102"/>
                  <a:pt x="1283107" y="755430"/>
                  <a:pt x="1283107" y="802087"/>
                </a:cubicBezTo>
                <a:lnTo>
                  <a:pt x="1283107" y="1004010"/>
                </a:lnTo>
                <a:cubicBezTo>
                  <a:pt x="1283107" y="1039506"/>
                  <a:pt x="1287683" y="1069866"/>
                  <a:pt x="1296836" y="1095093"/>
                </a:cubicBezTo>
                <a:cubicBezTo>
                  <a:pt x="1305989" y="1120319"/>
                  <a:pt x="1321170" y="1139630"/>
                  <a:pt x="1342378" y="1153024"/>
                </a:cubicBezTo>
                <a:cubicBezTo>
                  <a:pt x="1363586" y="1166419"/>
                  <a:pt x="1392049" y="1173116"/>
                  <a:pt x="1427768" y="1173116"/>
                </a:cubicBezTo>
                <a:cubicBezTo>
                  <a:pt x="1465719" y="1173116"/>
                  <a:pt x="1495689" y="1166698"/>
                  <a:pt x="1517679" y="1153862"/>
                </a:cubicBezTo>
                <a:cubicBezTo>
                  <a:pt x="1539668" y="1141025"/>
                  <a:pt x="1555295" y="1121938"/>
                  <a:pt x="1564560" y="1096600"/>
                </a:cubicBezTo>
                <a:cubicBezTo>
                  <a:pt x="1573824" y="1071262"/>
                  <a:pt x="1578456" y="1039841"/>
                  <a:pt x="1578456" y="1002336"/>
                </a:cubicBezTo>
                <a:lnTo>
                  <a:pt x="1578456" y="973873"/>
                </a:lnTo>
                <a:lnTo>
                  <a:pt x="1459245" y="973873"/>
                </a:lnTo>
                <a:lnTo>
                  <a:pt x="1459245" y="1022093"/>
                </a:lnTo>
                <a:cubicBezTo>
                  <a:pt x="1459245" y="1039506"/>
                  <a:pt x="1457682" y="1053626"/>
                  <a:pt x="1454557" y="1064453"/>
                </a:cubicBezTo>
                <a:cubicBezTo>
                  <a:pt x="1451432" y="1075280"/>
                  <a:pt x="1443618" y="1080694"/>
                  <a:pt x="1431116" y="1080694"/>
                </a:cubicBezTo>
                <a:cubicBezTo>
                  <a:pt x="1422410" y="1080694"/>
                  <a:pt x="1416103" y="1077903"/>
                  <a:pt x="1412197" y="1072322"/>
                </a:cubicBezTo>
                <a:cubicBezTo>
                  <a:pt x="1408290" y="1066741"/>
                  <a:pt x="1405778" y="1059653"/>
                  <a:pt x="1404662" y="1051058"/>
                </a:cubicBezTo>
                <a:cubicBezTo>
                  <a:pt x="1403546" y="1042463"/>
                  <a:pt x="1402988" y="1033702"/>
                  <a:pt x="1402988" y="1024772"/>
                </a:cubicBezTo>
                <a:lnTo>
                  <a:pt x="1402988" y="927661"/>
                </a:lnTo>
                <a:lnTo>
                  <a:pt x="1577117" y="927661"/>
                </a:lnTo>
                <a:cubicBezTo>
                  <a:pt x="1578010" y="912481"/>
                  <a:pt x="1578456" y="882790"/>
                  <a:pt x="1578456" y="838588"/>
                </a:cubicBezTo>
                <a:lnTo>
                  <a:pt x="1578456" y="802087"/>
                </a:lnTo>
                <a:cubicBezTo>
                  <a:pt x="1578456" y="707433"/>
                  <a:pt x="1530236" y="660105"/>
                  <a:pt x="1433795" y="660105"/>
                </a:cubicBezTo>
                <a:close/>
                <a:moveTo>
                  <a:pt x="899726" y="660105"/>
                </a:moveTo>
                <a:cubicBezTo>
                  <a:pt x="852845" y="660105"/>
                  <a:pt x="816121" y="674226"/>
                  <a:pt x="789556" y="702466"/>
                </a:cubicBezTo>
                <a:cubicBezTo>
                  <a:pt x="762990" y="730706"/>
                  <a:pt x="749707" y="768490"/>
                  <a:pt x="749707" y="815817"/>
                </a:cubicBezTo>
                <a:lnTo>
                  <a:pt x="749707" y="1017405"/>
                </a:lnTo>
                <a:cubicBezTo>
                  <a:pt x="749707" y="1121212"/>
                  <a:pt x="799713" y="1173116"/>
                  <a:pt x="899726" y="1173116"/>
                </a:cubicBezTo>
                <a:cubicBezTo>
                  <a:pt x="999961" y="1173116"/>
                  <a:pt x="1050079" y="1121212"/>
                  <a:pt x="1050079" y="1017405"/>
                </a:cubicBezTo>
                <a:lnTo>
                  <a:pt x="1050079" y="815817"/>
                </a:lnTo>
                <a:cubicBezTo>
                  <a:pt x="1050079" y="768490"/>
                  <a:pt x="1036796" y="730706"/>
                  <a:pt x="1010230" y="702466"/>
                </a:cubicBezTo>
                <a:cubicBezTo>
                  <a:pt x="983665" y="674226"/>
                  <a:pt x="946830" y="660105"/>
                  <a:pt x="899726" y="660105"/>
                </a:cubicBezTo>
                <a:close/>
                <a:moveTo>
                  <a:pt x="723885" y="659436"/>
                </a:moveTo>
                <a:cubicBezTo>
                  <a:pt x="701561" y="659436"/>
                  <a:pt x="683032" y="664905"/>
                  <a:pt x="668298" y="675844"/>
                </a:cubicBezTo>
                <a:cubicBezTo>
                  <a:pt x="653564" y="686783"/>
                  <a:pt x="643295" y="701963"/>
                  <a:pt x="637490" y="721386"/>
                </a:cubicBezTo>
                <a:lnTo>
                  <a:pt x="637490" y="665463"/>
                </a:lnTo>
                <a:lnTo>
                  <a:pt x="515600" y="665463"/>
                </a:lnTo>
                <a:lnTo>
                  <a:pt x="515600" y="1167758"/>
                </a:lnTo>
                <a:lnTo>
                  <a:pt x="637490" y="1167758"/>
                </a:lnTo>
                <a:lnTo>
                  <a:pt x="637490" y="783670"/>
                </a:lnTo>
                <a:cubicBezTo>
                  <a:pt x="637490" y="779205"/>
                  <a:pt x="642625" y="775131"/>
                  <a:pt x="652894" y="771447"/>
                </a:cubicBezTo>
                <a:cubicBezTo>
                  <a:pt x="663163" y="767764"/>
                  <a:pt x="675107" y="764862"/>
                  <a:pt x="688724" y="762741"/>
                </a:cubicBezTo>
                <a:cubicBezTo>
                  <a:pt x="702342" y="760620"/>
                  <a:pt x="714062" y="759560"/>
                  <a:pt x="723885" y="759560"/>
                </a:cubicBezTo>
                <a:close/>
                <a:moveTo>
                  <a:pt x="3458825" y="578399"/>
                </a:moveTo>
                <a:lnTo>
                  <a:pt x="3458825" y="1167758"/>
                </a:lnTo>
                <a:lnTo>
                  <a:pt x="3580716" y="1167758"/>
                </a:lnTo>
                <a:lnTo>
                  <a:pt x="3580716" y="578399"/>
                </a:lnTo>
                <a:close/>
                <a:moveTo>
                  <a:pt x="193759" y="578399"/>
                </a:moveTo>
                <a:lnTo>
                  <a:pt x="193759" y="1167758"/>
                </a:lnTo>
                <a:lnTo>
                  <a:pt x="309622" y="1167758"/>
                </a:lnTo>
                <a:lnTo>
                  <a:pt x="309622" y="934359"/>
                </a:lnTo>
                <a:lnTo>
                  <a:pt x="357508" y="934359"/>
                </a:lnTo>
                <a:cubicBezTo>
                  <a:pt x="390101" y="934359"/>
                  <a:pt x="415271" y="927103"/>
                  <a:pt x="433019" y="912593"/>
                </a:cubicBezTo>
                <a:cubicBezTo>
                  <a:pt x="450767" y="898082"/>
                  <a:pt x="463101" y="877599"/>
                  <a:pt x="470022" y="851145"/>
                </a:cubicBezTo>
                <a:cubicBezTo>
                  <a:pt x="476942" y="824691"/>
                  <a:pt x="480402" y="793604"/>
                  <a:pt x="480402" y="757886"/>
                </a:cubicBezTo>
                <a:cubicBezTo>
                  <a:pt x="480402" y="720827"/>
                  <a:pt x="476272" y="688904"/>
                  <a:pt x="468012" y="662115"/>
                </a:cubicBezTo>
                <a:cubicBezTo>
                  <a:pt x="459752" y="635326"/>
                  <a:pt x="446079" y="614676"/>
                  <a:pt x="426992" y="600165"/>
                </a:cubicBezTo>
                <a:cubicBezTo>
                  <a:pt x="407904" y="585654"/>
                  <a:pt x="382064" y="578399"/>
                  <a:pt x="349471" y="578399"/>
                </a:cubicBezTo>
                <a:close/>
                <a:moveTo>
                  <a:pt x="1188713" y="572371"/>
                </a:moveTo>
                <a:cubicBezTo>
                  <a:pt x="1134688" y="572371"/>
                  <a:pt x="1107676" y="599384"/>
                  <a:pt x="1107676" y="653408"/>
                </a:cubicBezTo>
                <a:lnTo>
                  <a:pt x="1107676" y="687564"/>
                </a:lnTo>
                <a:lnTo>
                  <a:pt x="1085910" y="687564"/>
                </a:lnTo>
                <a:lnTo>
                  <a:pt x="1085910" y="778982"/>
                </a:lnTo>
                <a:lnTo>
                  <a:pt x="1107676" y="778982"/>
                </a:lnTo>
                <a:lnTo>
                  <a:pt x="1107676" y="1167758"/>
                </a:lnTo>
                <a:lnTo>
                  <a:pt x="1226552" y="1167758"/>
                </a:lnTo>
                <a:lnTo>
                  <a:pt x="1226552" y="780322"/>
                </a:lnTo>
                <a:lnTo>
                  <a:pt x="1250328" y="780322"/>
                </a:lnTo>
                <a:lnTo>
                  <a:pt x="1250328" y="687564"/>
                </a:lnTo>
                <a:lnTo>
                  <a:pt x="1224208" y="687564"/>
                </a:lnTo>
                <a:lnTo>
                  <a:pt x="1224208" y="681202"/>
                </a:lnTo>
                <a:cubicBezTo>
                  <a:pt x="1224208" y="673389"/>
                  <a:pt x="1224989" y="666970"/>
                  <a:pt x="1226552" y="661947"/>
                </a:cubicBezTo>
                <a:cubicBezTo>
                  <a:pt x="1228115" y="656924"/>
                  <a:pt x="1232356" y="654413"/>
                  <a:pt x="1239277" y="654413"/>
                </a:cubicBezTo>
                <a:cubicBezTo>
                  <a:pt x="1241063" y="654413"/>
                  <a:pt x="1244746" y="654971"/>
                  <a:pt x="1250328" y="656087"/>
                </a:cubicBezTo>
                <a:lnTo>
                  <a:pt x="1250328" y="582082"/>
                </a:lnTo>
                <a:cubicBezTo>
                  <a:pt x="1234700" y="575608"/>
                  <a:pt x="1214162" y="572371"/>
                  <a:pt x="1188713" y="572371"/>
                </a:cubicBezTo>
                <a:close/>
                <a:moveTo>
                  <a:pt x="2267531" y="534867"/>
                </a:moveTo>
                <a:lnTo>
                  <a:pt x="2267531" y="634656"/>
                </a:lnTo>
                <a:lnTo>
                  <a:pt x="2387412" y="634656"/>
                </a:lnTo>
                <a:lnTo>
                  <a:pt x="2387412" y="534867"/>
                </a:lnTo>
                <a:close/>
                <a:moveTo>
                  <a:pt x="0" y="0"/>
                </a:moveTo>
                <a:lnTo>
                  <a:pt x="3933470" y="0"/>
                </a:lnTo>
                <a:lnTo>
                  <a:pt x="3933470" y="6026992"/>
                </a:lnTo>
                <a:lnTo>
                  <a:pt x="0" y="602699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86196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afterEffect">
                                  <p:stCondLst>
                                    <p:cond delay="0"/>
                                  </p:stCondLst>
                                  <p:childTnLst>
                                    <p:animScale>
                                      <p:cBhvr>
                                        <p:cTn id="6" dur="2000" fill="hold"/>
                                        <p:tgtEl>
                                          <p:spTgt spid="1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810881D-B122-9A24-1482-A17ECB97357C}"/>
              </a:ext>
            </a:extLst>
          </p:cNvPr>
          <p:cNvSpPr>
            <a:spLocks noGrp="1"/>
          </p:cNvSpPr>
          <p:nvPr>
            <p:ph type="body" idx="21"/>
          </p:nvPr>
        </p:nvSpPr>
        <p:spPr>
          <a:xfrm>
            <a:off x="744328" y="2559251"/>
            <a:ext cx="10703343" cy="1905172"/>
          </a:xfrm>
        </p:spPr>
        <p:txBody>
          <a:bodyPr/>
          <a:lstStyle/>
          <a:p>
            <a:pPr algn="ctr"/>
            <a:r>
              <a:rPr lang="en-SG" sz="4000" b="1" dirty="0">
                <a:latin typeface="+mj-lt"/>
              </a:rPr>
              <a:t>Ensuring Trust in Digital Communications: Verifying the Legitimacy of Embedded Interactions in Trusted Channels</a:t>
            </a:r>
          </a:p>
        </p:txBody>
      </p:sp>
    </p:spTree>
    <p:extLst>
      <p:ext uri="{BB962C8B-B14F-4D97-AF65-F5344CB8AC3E}">
        <p14:creationId xmlns:p14="http://schemas.microsoft.com/office/powerpoint/2010/main" val="321129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04AA5E-C439-90E5-247E-51B1ECADD561}"/>
              </a:ext>
            </a:extLst>
          </p:cNvPr>
          <p:cNvSpPr txBox="1">
            <a:spLocks/>
          </p:cNvSpPr>
          <p:nvPr/>
        </p:nvSpPr>
        <p:spPr>
          <a:xfrm>
            <a:off x="715847" y="1357622"/>
            <a:ext cx="10703343" cy="3477343"/>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SG" sz="2000"/>
          </a:p>
        </p:txBody>
      </p:sp>
      <p:sp>
        <p:nvSpPr>
          <p:cNvPr id="4" name="Text Placeholder 3">
            <a:extLst>
              <a:ext uri="{FF2B5EF4-FFF2-40B4-BE49-F238E27FC236}">
                <a16:creationId xmlns:a16="http://schemas.microsoft.com/office/drawing/2014/main" id="{577759CE-8D42-93A0-4C16-A01197B9926B}"/>
              </a:ext>
            </a:extLst>
          </p:cNvPr>
          <p:cNvSpPr txBox="1">
            <a:spLocks/>
          </p:cNvSpPr>
          <p:nvPr/>
        </p:nvSpPr>
        <p:spPr>
          <a:xfrm>
            <a:off x="715847" y="1479177"/>
            <a:ext cx="10394412" cy="4021201"/>
          </a:xfrm>
          <a:prstGeom prst="rect">
            <a:avLst/>
          </a:prstGeom>
          <a:solidFill>
            <a:schemeClr val="bg1"/>
          </a:solidFill>
        </p:spPr>
        <p:txBody>
          <a:bodyPr lIns="91440" tIns="45720" rIns="91440" bIns="45720" anchor="t"/>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2400"/>
              </a:spcBef>
            </a:pPr>
            <a:r>
              <a:rPr lang="en-SG" sz="2000" dirty="0">
                <a:ea typeface="Calibri"/>
                <a:cs typeface="Calibri" panose="020F0502020204030204" pitchFamily="34" charset="0"/>
              </a:rPr>
              <a:t>Organizations routinely communicate essential updates, promotions, and important notices to their customers through various channels. </a:t>
            </a:r>
          </a:p>
          <a:p>
            <a:pPr>
              <a:spcBef>
                <a:spcPts val="2400"/>
              </a:spcBef>
            </a:pPr>
            <a:r>
              <a:rPr lang="en-SG" sz="2000" dirty="0">
                <a:ea typeface="Calibri"/>
                <a:cs typeface="Calibri" panose="020F0502020204030204" pitchFamily="34" charset="0"/>
              </a:rPr>
              <a:t>These channels are </a:t>
            </a:r>
            <a:r>
              <a:rPr lang="en-SG" sz="2000" b="1" dirty="0">
                <a:ea typeface="Calibri"/>
                <a:cs typeface="Calibri" panose="020F0502020204030204" pitchFamily="34" charset="0"/>
              </a:rPr>
              <a:t>generally perceived as trustworthy by users</a:t>
            </a:r>
            <a:r>
              <a:rPr lang="en-SG" sz="2000" dirty="0">
                <a:ea typeface="Calibri"/>
                <a:cs typeface="Calibri" panose="020F0502020204030204" pitchFamily="34" charset="0"/>
              </a:rPr>
              <a:t>, leading to a high level of engagement. </a:t>
            </a:r>
          </a:p>
          <a:p>
            <a:pPr>
              <a:spcBef>
                <a:spcPts val="2400"/>
              </a:spcBef>
            </a:pPr>
            <a:r>
              <a:rPr lang="en-SG" sz="2000" dirty="0">
                <a:ea typeface="Calibri"/>
                <a:cs typeface="Calibri" panose="020F0502020204030204" pitchFamily="34" charset="0"/>
              </a:rPr>
              <a:t>However, threat actors have increasingly taken advantage of this trust by </a:t>
            </a:r>
            <a:r>
              <a:rPr lang="en-SG" sz="2000" b="1" dirty="0">
                <a:ea typeface="Calibri"/>
                <a:cs typeface="Calibri" panose="020F0502020204030204" pitchFamily="34" charset="0"/>
              </a:rPr>
              <a:t>embedding deceptive digital interactions within these communications</a:t>
            </a:r>
            <a:r>
              <a:rPr lang="en-SG" sz="2000" dirty="0">
                <a:ea typeface="Calibri"/>
                <a:cs typeface="Calibri" panose="020F0502020204030204" pitchFamily="34" charset="0"/>
              </a:rPr>
              <a:t>. Such tactics make it challenging for users to distinguish between legitimate communications and those designed to exploit them. </a:t>
            </a:r>
          </a:p>
          <a:p>
            <a:pPr>
              <a:spcBef>
                <a:spcPts val="2400"/>
              </a:spcBef>
            </a:pPr>
            <a:r>
              <a:rPr lang="en-SG" sz="2000" dirty="0">
                <a:ea typeface="Calibri"/>
                <a:cs typeface="Calibri" panose="020F0502020204030204" pitchFamily="34" charset="0"/>
              </a:rPr>
              <a:t>Harmful elements, including but not limited to, </a:t>
            </a:r>
            <a:r>
              <a:rPr lang="en-SG" sz="2000" b="1" dirty="0">
                <a:ea typeface="Calibri"/>
                <a:cs typeface="Calibri" panose="020F0502020204030204" pitchFamily="34" charset="0"/>
              </a:rPr>
              <a:t>scannable QR codes, clickable links, digital identifiers, tracking codes, digital markers, and signatures. These are designed to trick recipients</a:t>
            </a:r>
            <a:r>
              <a:rPr lang="en-SG" sz="2000" dirty="0">
                <a:ea typeface="Calibri"/>
                <a:cs typeface="Calibri" panose="020F0502020204030204" pitchFamily="34" charset="0"/>
              </a:rPr>
              <a:t> into interacting with fake websites, sharing sensitive information, or even installing harmful software. </a:t>
            </a:r>
          </a:p>
        </p:txBody>
      </p:sp>
      <p:pic>
        <p:nvPicPr>
          <p:cNvPr id="1028" name="Picture 4" descr="Singtel – Logo, brand and logotype">
            <a:extLst>
              <a:ext uri="{FF2B5EF4-FFF2-40B4-BE49-F238E27FC236}">
                <a16:creationId xmlns:a16="http://schemas.microsoft.com/office/drawing/2014/main" id="{033E7CE7-F020-FAC1-9575-2E2F7D47B7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8400" y="417777"/>
            <a:ext cx="1211263" cy="74001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D358237-987D-395A-737F-7F99D16BA23B}"/>
              </a:ext>
            </a:extLst>
          </p:cNvPr>
          <p:cNvSpPr txBox="1">
            <a:spLocks/>
          </p:cNvSpPr>
          <p:nvPr/>
        </p:nvSpPr>
        <p:spPr>
          <a:xfrm>
            <a:off x="715847" y="298658"/>
            <a:ext cx="10706835" cy="859135"/>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250" kern="1200" spc="0">
                <a:solidFill>
                  <a:schemeClr val="tx1"/>
                </a:solidFill>
                <a:latin typeface="+mj-lt"/>
                <a:ea typeface="+mj-ea"/>
                <a:cs typeface="+mj-cs"/>
              </a:defRPr>
            </a:lvl1pPr>
          </a:lstStyle>
          <a:p>
            <a:r>
              <a:rPr lang="en-US" sz="3600" b="1" dirty="0"/>
              <a:t>Overview</a:t>
            </a:r>
            <a:endParaRPr lang="en-SG" sz="3600" b="1" dirty="0"/>
          </a:p>
        </p:txBody>
      </p:sp>
    </p:spTree>
    <p:extLst>
      <p:ext uri="{BB962C8B-B14F-4D97-AF65-F5344CB8AC3E}">
        <p14:creationId xmlns:p14="http://schemas.microsoft.com/office/powerpoint/2010/main" val="121842046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tel – Logo, brand and logotype">
            <a:extLst>
              <a:ext uri="{FF2B5EF4-FFF2-40B4-BE49-F238E27FC236}">
                <a16:creationId xmlns:a16="http://schemas.microsoft.com/office/drawing/2014/main" id="{033E7CE7-F020-FAC1-9575-2E2F7D47B7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8400" y="417777"/>
            <a:ext cx="1211263" cy="74001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D358237-987D-395A-737F-7F99D16BA23B}"/>
              </a:ext>
            </a:extLst>
          </p:cNvPr>
          <p:cNvSpPr txBox="1">
            <a:spLocks/>
          </p:cNvSpPr>
          <p:nvPr/>
        </p:nvSpPr>
        <p:spPr>
          <a:xfrm>
            <a:off x="715847" y="298658"/>
            <a:ext cx="10706835" cy="859135"/>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250" kern="1200" spc="0">
                <a:solidFill>
                  <a:schemeClr val="tx1"/>
                </a:solidFill>
                <a:latin typeface="+mj-lt"/>
                <a:ea typeface="+mj-ea"/>
                <a:cs typeface="+mj-cs"/>
              </a:defRPr>
            </a:lvl1pPr>
          </a:lstStyle>
          <a:p>
            <a:r>
              <a:rPr lang="en-US" sz="2800" b="1" dirty="0"/>
              <a:t>Problem Statement and Objectives</a:t>
            </a:r>
            <a:endParaRPr lang="en-SG" sz="2800" b="1" dirty="0"/>
          </a:p>
        </p:txBody>
      </p:sp>
      <p:grpSp>
        <p:nvGrpSpPr>
          <p:cNvPr id="29" name="Group 28">
            <a:extLst>
              <a:ext uri="{FF2B5EF4-FFF2-40B4-BE49-F238E27FC236}">
                <a16:creationId xmlns:a16="http://schemas.microsoft.com/office/drawing/2014/main" id="{A9894B64-CA5E-2650-769A-7C609F444E4C}"/>
              </a:ext>
            </a:extLst>
          </p:cNvPr>
          <p:cNvGrpSpPr/>
          <p:nvPr/>
        </p:nvGrpSpPr>
        <p:grpSpPr>
          <a:xfrm>
            <a:off x="761246" y="3741978"/>
            <a:ext cx="3289899" cy="2309449"/>
            <a:chOff x="1117197" y="3217899"/>
            <a:chExt cx="2769346" cy="2866724"/>
          </a:xfrm>
        </p:grpSpPr>
        <p:sp>
          <p:nvSpPr>
            <p:cNvPr id="10" name="TextBox 9">
              <a:extLst>
                <a:ext uri="{FF2B5EF4-FFF2-40B4-BE49-F238E27FC236}">
                  <a16:creationId xmlns:a16="http://schemas.microsoft.com/office/drawing/2014/main" id="{3163F444-F4FC-331E-16B5-541492FEABF2}"/>
                </a:ext>
              </a:extLst>
            </p:cNvPr>
            <p:cNvSpPr txBox="1"/>
            <p:nvPr/>
          </p:nvSpPr>
          <p:spPr>
            <a:xfrm>
              <a:off x="1239341" y="3217899"/>
              <a:ext cx="2513107" cy="725882"/>
            </a:xfrm>
            <a:prstGeom prst="rect">
              <a:avLst/>
            </a:prstGeom>
            <a:solidFill>
              <a:schemeClr val="bg1"/>
            </a:solidFill>
          </p:spPr>
          <p:txBody>
            <a:bodyPr wrap="square">
              <a:spAutoFit/>
            </a:bodyPr>
            <a:lstStyle/>
            <a:p>
              <a:pPr algn="ctr"/>
              <a:r>
                <a:rPr lang="en-SG" sz="1600" b="1" dirty="0"/>
                <a:t>Enable User-Friendly Verification Methods </a:t>
              </a:r>
            </a:p>
          </p:txBody>
        </p:sp>
        <p:sp>
          <p:nvSpPr>
            <p:cNvPr id="22" name="TextBox 21">
              <a:extLst>
                <a:ext uri="{FF2B5EF4-FFF2-40B4-BE49-F238E27FC236}">
                  <a16:creationId xmlns:a16="http://schemas.microsoft.com/office/drawing/2014/main" id="{7290AD6E-4C58-BBCE-69A6-48CF25001424}"/>
                </a:ext>
              </a:extLst>
            </p:cNvPr>
            <p:cNvSpPr txBox="1"/>
            <p:nvPr/>
          </p:nvSpPr>
          <p:spPr>
            <a:xfrm>
              <a:off x="1117197" y="3906976"/>
              <a:ext cx="2769346" cy="2177647"/>
            </a:xfrm>
            <a:prstGeom prst="rect">
              <a:avLst/>
            </a:prstGeom>
            <a:solidFill>
              <a:schemeClr val="bg1"/>
            </a:solidFill>
          </p:spPr>
          <p:txBody>
            <a:bodyPr wrap="square">
              <a:spAutoFit/>
            </a:bodyPr>
            <a:lstStyle/>
            <a:p>
              <a:pPr algn="ctr">
                <a:spcBef>
                  <a:spcPts val="1200"/>
                </a:spcBef>
              </a:pPr>
              <a:r>
                <a:rPr lang="en-SG" sz="1400" dirty="0"/>
                <a:t>Develop or enhance tools that allow users to easily verify the authenticity of digital content (e.g. QR codes, links) before interacting with it.</a:t>
              </a:r>
            </a:p>
            <a:p>
              <a:pPr algn="ctr">
                <a:spcBef>
                  <a:spcPts val="1200"/>
                </a:spcBef>
              </a:pPr>
              <a:r>
                <a:rPr lang="en-SG" sz="1400" dirty="0"/>
                <a:t>Ensure the verification process is quick, simple, and accessible to users of varying technical expertise</a:t>
              </a:r>
            </a:p>
          </p:txBody>
        </p:sp>
      </p:grpSp>
      <p:grpSp>
        <p:nvGrpSpPr>
          <p:cNvPr id="34" name="Group 33">
            <a:extLst>
              <a:ext uri="{FF2B5EF4-FFF2-40B4-BE49-F238E27FC236}">
                <a16:creationId xmlns:a16="http://schemas.microsoft.com/office/drawing/2014/main" id="{A6CB440A-69F4-1112-B8D0-5383EF5F4B6D}"/>
              </a:ext>
            </a:extLst>
          </p:cNvPr>
          <p:cNvGrpSpPr/>
          <p:nvPr/>
        </p:nvGrpSpPr>
        <p:grpSpPr>
          <a:xfrm>
            <a:off x="4194837" y="3573611"/>
            <a:ext cx="3672851" cy="2864435"/>
            <a:chOff x="3496836" y="3214027"/>
            <a:chExt cx="3672851" cy="4231233"/>
          </a:xfrm>
        </p:grpSpPr>
        <p:cxnSp>
          <p:nvCxnSpPr>
            <p:cNvPr id="17" name="Straight Connector 16">
              <a:extLst>
                <a:ext uri="{FF2B5EF4-FFF2-40B4-BE49-F238E27FC236}">
                  <a16:creationId xmlns:a16="http://schemas.microsoft.com/office/drawing/2014/main" id="{F2E04EC9-3569-E6C4-E959-1F947AE2A63A}"/>
                </a:ext>
              </a:extLst>
            </p:cNvPr>
            <p:cNvCxnSpPr>
              <a:cxnSpLocks/>
            </p:cNvCxnSpPr>
            <p:nvPr/>
          </p:nvCxnSpPr>
          <p:spPr>
            <a:xfrm>
              <a:off x="3496836" y="3214027"/>
              <a:ext cx="0" cy="4231232"/>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5697FC83-D359-87B1-B356-3C21F231BD77}"/>
                </a:ext>
              </a:extLst>
            </p:cNvPr>
            <p:cNvCxnSpPr>
              <a:cxnSpLocks/>
            </p:cNvCxnSpPr>
            <p:nvPr/>
          </p:nvCxnSpPr>
          <p:spPr>
            <a:xfrm>
              <a:off x="7169687" y="3214027"/>
              <a:ext cx="0" cy="4231233"/>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31" name="Group 30">
            <a:extLst>
              <a:ext uri="{FF2B5EF4-FFF2-40B4-BE49-F238E27FC236}">
                <a16:creationId xmlns:a16="http://schemas.microsoft.com/office/drawing/2014/main" id="{2855757A-9DB7-74DF-F3C3-BA37F5C2CB89}"/>
              </a:ext>
            </a:extLst>
          </p:cNvPr>
          <p:cNvGrpSpPr/>
          <p:nvPr/>
        </p:nvGrpSpPr>
        <p:grpSpPr>
          <a:xfrm>
            <a:off x="4421657" y="3741977"/>
            <a:ext cx="3298766" cy="2501195"/>
            <a:chOff x="4401062" y="3251796"/>
            <a:chExt cx="2769346" cy="3104739"/>
          </a:xfrm>
        </p:grpSpPr>
        <p:sp>
          <p:nvSpPr>
            <p:cNvPr id="11" name="TextBox 10">
              <a:extLst>
                <a:ext uri="{FF2B5EF4-FFF2-40B4-BE49-F238E27FC236}">
                  <a16:creationId xmlns:a16="http://schemas.microsoft.com/office/drawing/2014/main" id="{CB815478-B68D-1880-3F84-E239597ADA66}"/>
                </a:ext>
              </a:extLst>
            </p:cNvPr>
            <p:cNvSpPr txBox="1"/>
            <p:nvPr/>
          </p:nvSpPr>
          <p:spPr>
            <a:xfrm>
              <a:off x="4523206" y="3251796"/>
              <a:ext cx="2513107" cy="725883"/>
            </a:xfrm>
            <a:prstGeom prst="rect">
              <a:avLst/>
            </a:prstGeom>
            <a:noFill/>
          </p:spPr>
          <p:txBody>
            <a:bodyPr wrap="square">
              <a:spAutoFit/>
            </a:bodyPr>
            <a:lstStyle/>
            <a:p>
              <a:pPr algn="ctr"/>
              <a:r>
                <a:rPr lang="en-SG" sz="1600" b="1" dirty="0"/>
                <a:t>Provide User-Centric Alerts and Proactive Safeguards</a:t>
              </a:r>
            </a:p>
          </p:txBody>
        </p:sp>
        <p:sp>
          <p:nvSpPr>
            <p:cNvPr id="26" name="TextBox 25">
              <a:extLst>
                <a:ext uri="{FF2B5EF4-FFF2-40B4-BE49-F238E27FC236}">
                  <a16:creationId xmlns:a16="http://schemas.microsoft.com/office/drawing/2014/main" id="{E8D8FFD8-954E-87B2-46F3-8347C3E1CA2B}"/>
                </a:ext>
              </a:extLst>
            </p:cNvPr>
            <p:cNvSpPr txBox="1"/>
            <p:nvPr/>
          </p:nvSpPr>
          <p:spPr>
            <a:xfrm>
              <a:off x="4401062" y="3911457"/>
              <a:ext cx="2769346" cy="2445078"/>
            </a:xfrm>
            <a:prstGeom prst="rect">
              <a:avLst/>
            </a:prstGeom>
            <a:noFill/>
          </p:spPr>
          <p:txBody>
            <a:bodyPr wrap="square">
              <a:spAutoFit/>
            </a:bodyPr>
            <a:lstStyle/>
            <a:p>
              <a:pPr algn="ctr">
                <a:spcBef>
                  <a:spcPts val="1200"/>
                </a:spcBef>
              </a:pPr>
              <a:r>
                <a:rPr lang="en-SG" sz="1400" dirty="0"/>
                <a:t>Empower users to receive automated alerts, perform manual checks, and access self-help tools to identify risks proactively</a:t>
              </a:r>
            </a:p>
            <a:p>
              <a:pPr algn="ctr">
                <a:spcBef>
                  <a:spcPts val="1200"/>
                </a:spcBef>
              </a:pPr>
              <a:r>
                <a:rPr lang="en-SG" sz="1400" dirty="0"/>
                <a:t>Include features like browser-based alerts, email verification plugins, and QR code scanners that proactively flag potential threats</a:t>
              </a:r>
            </a:p>
          </p:txBody>
        </p:sp>
      </p:grpSp>
      <p:grpSp>
        <p:nvGrpSpPr>
          <p:cNvPr id="32" name="Group 31">
            <a:extLst>
              <a:ext uri="{FF2B5EF4-FFF2-40B4-BE49-F238E27FC236}">
                <a16:creationId xmlns:a16="http://schemas.microsoft.com/office/drawing/2014/main" id="{EB518A4E-D9DE-87EA-B53D-C6EA4C5610A6}"/>
              </a:ext>
            </a:extLst>
          </p:cNvPr>
          <p:cNvGrpSpPr/>
          <p:nvPr/>
        </p:nvGrpSpPr>
        <p:grpSpPr>
          <a:xfrm>
            <a:off x="8068657" y="3741976"/>
            <a:ext cx="3306050" cy="2542046"/>
            <a:chOff x="8034756" y="3222379"/>
            <a:chExt cx="2769346" cy="3155448"/>
          </a:xfrm>
        </p:grpSpPr>
        <p:sp>
          <p:nvSpPr>
            <p:cNvPr id="12" name="TextBox 11">
              <a:extLst>
                <a:ext uri="{FF2B5EF4-FFF2-40B4-BE49-F238E27FC236}">
                  <a16:creationId xmlns:a16="http://schemas.microsoft.com/office/drawing/2014/main" id="{0632F412-5C98-CA60-A770-41323D8D19E4}"/>
                </a:ext>
              </a:extLst>
            </p:cNvPr>
            <p:cNvSpPr txBox="1"/>
            <p:nvPr/>
          </p:nvSpPr>
          <p:spPr>
            <a:xfrm>
              <a:off x="8156900" y="3222379"/>
              <a:ext cx="2513107" cy="725883"/>
            </a:xfrm>
            <a:prstGeom prst="rect">
              <a:avLst/>
            </a:prstGeom>
            <a:noFill/>
          </p:spPr>
          <p:txBody>
            <a:bodyPr wrap="square">
              <a:spAutoFit/>
            </a:bodyPr>
            <a:lstStyle/>
            <a:p>
              <a:pPr algn="ctr"/>
              <a:r>
                <a:rPr lang="en-SG" sz="1600" b="1" dirty="0"/>
                <a:t>Promote Secure Interaction with Digital Content</a:t>
              </a:r>
            </a:p>
          </p:txBody>
        </p:sp>
        <p:sp>
          <p:nvSpPr>
            <p:cNvPr id="27" name="TextBox 26">
              <a:extLst>
                <a:ext uri="{FF2B5EF4-FFF2-40B4-BE49-F238E27FC236}">
                  <a16:creationId xmlns:a16="http://schemas.microsoft.com/office/drawing/2014/main" id="{59C88963-FA10-048C-05F4-CB4563155F85}"/>
                </a:ext>
              </a:extLst>
            </p:cNvPr>
            <p:cNvSpPr txBox="1"/>
            <p:nvPr/>
          </p:nvSpPr>
          <p:spPr>
            <a:xfrm>
              <a:off x="8034756" y="3932749"/>
              <a:ext cx="2769346" cy="2445078"/>
            </a:xfrm>
            <a:prstGeom prst="rect">
              <a:avLst/>
            </a:prstGeom>
            <a:noFill/>
          </p:spPr>
          <p:txBody>
            <a:bodyPr wrap="square">
              <a:spAutoFit/>
            </a:bodyPr>
            <a:lstStyle/>
            <a:p>
              <a:pPr algn="ctr">
                <a:spcBef>
                  <a:spcPts val="1200"/>
                </a:spcBef>
              </a:pPr>
              <a:r>
                <a:rPr lang="en-SG" sz="1400" dirty="0"/>
                <a:t>Create solutions that provide clear indicators or ratings for trustworthiness, helping users distinguish between legitimate and malicious content</a:t>
              </a:r>
            </a:p>
            <a:p>
              <a:pPr algn="ctr">
                <a:spcBef>
                  <a:spcPts val="1200"/>
                </a:spcBef>
              </a:pPr>
              <a:r>
                <a:rPr lang="en-SG" sz="1400" dirty="0"/>
                <a:t>Encourage a proactive approach where users can confidently verify content across all communication channels</a:t>
              </a:r>
            </a:p>
          </p:txBody>
        </p:sp>
      </p:grpSp>
      <p:sp>
        <p:nvSpPr>
          <p:cNvPr id="33" name="Text Placeholder 3">
            <a:extLst>
              <a:ext uri="{FF2B5EF4-FFF2-40B4-BE49-F238E27FC236}">
                <a16:creationId xmlns:a16="http://schemas.microsoft.com/office/drawing/2014/main" id="{BD086357-D0C3-8142-9D2C-2C7510A46384}"/>
              </a:ext>
            </a:extLst>
          </p:cNvPr>
          <p:cNvSpPr txBox="1">
            <a:spLocks/>
          </p:cNvSpPr>
          <p:nvPr/>
        </p:nvSpPr>
        <p:spPr>
          <a:xfrm>
            <a:off x="715847" y="1728033"/>
            <a:ext cx="10658860" cy="143506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SG" sz="1800" dirty="0"/>
              <a:t>Can we develop a solution that enables everyone, regardless of their level of technical knowledge—to easily verify the safety and legitimacy of digital content or links they encounter? </a:t>
            </a:r>
            <a:endParaRPr lang="en-SG" sz="1800" b="1" dirty="0"/>
          </a:p>
          <a:p>
            <a:pPr marL="0" indent="0">
              <a:buNone/>
            </a:pPr>
            <a:endParaRPr lang="en-SG" sz="100" b="1" dirty="0"/>
          </a:p>
          <a:p>
            <a:pPr marL="0" indent="0">
              <a:buNone/>
            </a:pPr>
            <a:r>
              <a:rPr lang="en-SG" sz="1800" b="1" dirty="0">
                <a:solidFill>
                  <a:srgbClr val="0070C0"/>
                </a:solidFill>
              </a:rPr>
              <a:t>The solution should empower users to confidently distinguish between genuine and fraudulent interactions, enhancing their safety and trust in digital communications.</a:t>
            </a:r>
          </a:p>
        </p:txBody>
      </p:sp>
      <p:sp>
        <p:nvSpPr>
          <p:cNvPr id="39" name="Rectangle 38">
            <a:extLst>
              <a:ext uri="{FF2B5EF4-FFF2-40B4-BE49-F238E27FC236}">
                <a16:creationId xmlns:a16="http://schemas.microsoft.com/office/drawing/2014/main" id="{BCE01FE1-9465-E686-7BC7-0A825AF12058}"/>
              </a:ext>
            </a:extLst>
          </p:cNvPr>
          <p:cNvSpPr/>
          <p:nvPr/>
        </p:nvSpPr>
        <p:spPr>
          <a:xfrm>
            <a:off x="715847" y="3201360"/>
            <a:ext cx="10487888" cy="365555"/>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solidFill>
                  <a:schemeClr val="bg1"/>
                </a:solidFill>
              </a:rPr>
              <a:t>Objectives</a:t>
            </a:r>
          </a:p>
        </p:txBody>
      </p:sp>
    </p:spTree>
    <p:extLst>
      <p:ext uri="{BB962C8B-B14F-4D97-AF65-F5344CB8AC3E}">
        <p14:creationId xmlns:p14="http://schemas.microsoft.com/office/powerpoint/2010/main" val="3384025753"/>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ngtel – Logo, brand and logotype">
            <a:extLst>
              <a:ext uri="{FF2B5EF4-FFF2-40B4-BE49-F238E27FC236}">
                <a16:creationId xmlns:a16="http://schemas.microsoft.com/office/drawing/2014/main" id="{033E7CE7-F020-FAC1-9575-2E2F7D47B7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8400" y="417777"/>
            <a:ext cx="1211263" cy="74001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D358237-987D-395A-737F-7F99D16BA23B}"/>
              </a:ext>
            </a:extLst>
          </p:cNvPr>
          <p:cNvSpPr txBox="1">
            <a:spLocks/>
          </p:cNvSpPr>
          <p:nvPr/>
        </p:nvSpPr>
        <p:spPr>
          <a:xfrm>
            <a:off x="715847" y="298658"/>
            <a:ext cx="10706835" cy="859135"/>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250" kern="1200" spc="0">
                <a:solidFill>
                  <a:schemeClr val="tx1"/>
                </a:solidFill>
                <a:latin typeface="+mj-lt"/>
                <a:ea typeface="+mj-ea"/>
                <a:cs typeface="+mj-cs"/>
              </a:defRPr>
            </a:lvl1pPr>
          </a:lstStyle>
          <a:p>
            <a:r>
              <a:rPr lang="en-US" sz="2800" b="1" dirty="0"/>
              <a:t>Problem Statement and Objectives</a:t>
            </a:r>
            <a:endParaRPr lang="en-SG" sz="2800" b="1" dirty="0"/>
          </a:p>
        </p:txBody>
      </p:sp>
      <p:grpSp>
        <p:nvGrpSpPr>
          <p:cNvPr id="18" name="Group 17">
            <a:extLst>
              <a:ext uri="{FF2B5EF4-FFF2-40B4-BE49-F238E27FC236}">
                <a16:creationId xmlns:a16="http://schemas.microsoft.com/office/drawing/2014/main" id="{0DE83AF8-4642-5154-4082-1CC6D02DC10A}"/>
              </a:ext>
            </a:extLst>
          </p:cNvPr>
          <p:cNvGrpSpPr/>
          <p:nvPr/>
        </p:nvGrpSpPr>
        <p:grpSpPr>
          <a:xfrm>
            <a:off x="845234" y="1680849"/>
            <a:ext cx="10424431" cy="389970"/>
            <a:chOff x="845235" y="1735277"/>
            <a:chExt cx="8561097" cy="389970"/>
          </a:xfrm>
        </p:grpSpPr>
        <p:sp>
          <p:nvSpPr>
            <p:cNvPr id="14" name="Rectangle 13">
              <a:extLst>
                <a:ext uri="{FF2B5EF4-FFF2-40B4-BE49-F238E27FC236}">
                  <a16:creationId xmlns:a16="http://schemas.microsoft.com/office/drawing/2014/main" id="{2F279A5C-9FB4-7252-715D-5AD6CDDC7991}"/>
                </a:ext>
              </a:extLst>
            </p:cNvPr>
            <p:cNvSpPr/>
            <p:nvPr/>
          </p:nvSpPr>
          <p:spPr>
            <a:xfrm>
              <a:off x="845235" y="1735277"/>
              <a:ext cx="1853729" cy="38997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solidFill>
                    <a:schemeClr val="bg1"/>
                  </a:solidFill>
                </a:rPr>
                <a:t>Target Audience</a:t>
              </a:r>
            </a:p>
          </p:txBody>
        </p:sp>
        <p:sp>
          <p:nvSpPr>
            <p:cNvPr id="15" name="Rectangle 14">
              <a:extLst>
                <a:ext uri="{FF2B5EF4-FFF2-40B4-BE49-F238E27FC236}">
                  <a16:creationId xmlns:a16="http://schemas.microsoft.com/office/drawing/2014/main" id="{B6D7EA30-6979-9342-8087-A4CCD53342AC}"/>
                </a:ext>
              </a:extLst>
            </p:cNvPr>
            <p:cNvSpPr/>
            <p:nvPr/>
          </p:nvSpPr>
          <p:spPr>
            <a:xfrm>
              <a:off x="3080230" y="1735277"/>
              <a:ext cx="2639228" cy="38997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solidFill>
                    <a:schemeClr val="bg1"/>
                  </a:solidFill>
                </a:rPr>
                <a:t>Success Criteria</a:t>
              </a:r>
            </a:p>
          </p:txBody>
        </p:sp>
        <p:sp>
          <p:nvSpPr>
            <p:cNvPr id="16" name="Rectangle 15">
              <a:extLst>
                <a:ext uri="{FF2B5EF4-FFF2-40B4-BE49-F238E27FC236}">
                  <a16:creationId xmlns:a16="http://schemas.microsoft.com/office/drawing/2014/main" id="{1369FF90-0DB5-411C-734B-1C28AA045FFC}"/>
                </a:ext>
              </a:extLst>
            </p:cNvPr>
            <p:cNvSpPr/>
            <p:nvPr/>
          </p:nvSpPr>
          <p:spPr>
            <a:xfrm>
              <a:off x="6128175" y="1735277"/>
              <a:ext cx="3278157" cy="38997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a:solidFill>
                    <a:schemeClr val="bg1"/>
                  </a:solidFill>
                </a:rPr>
                <a:t>Business &amp; Tools</a:t>
              </a:r>
            </a:p>
          </p:txBody>
        </p:sp>
      </p:grpSp>
      <p:sp>
        <p:nvSpPr>
          <p:cNvPr id="20" name="Text Placeholder 3">
            <a:extLst>
              <a:ext uri="{FF2B5EF4-FFF2-40B4-BE49-F238E27FC236}">
                <a16:creationId xmlns:a16="http://schemas.microsoft.com/office/drawing/2014/main" id="{199ACB6D-6502-8E27-AB63-8E5ADAA95136}"/>
              </a:ext>
            </a:extLst>
          </p:cNvPr>
          <p:cNvSpPr txBox="1">
            <a:spLocks/>
          </p:cNvSpPr>
          <p:nvPr/>
        </p:nvSpPr>
        <p:spPr>
          <a:xfrm>
            <a:off x="861947" y="3708171"/>
            <a:ext cx="2257196" cy="1340802"/>
          </a:xfrm>
          <a:prstGeom prst="rect">
            <a:avLst/>
          </a:prstGeom>
          <a:solidFill>
            <a:schemeClr val="bg1"/>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SG" sz="1800" dirty="0"/>
              <a:t>This solution should benefit general population from </a:t>
            </a:r>
            <a:r>
              <a:rPr lang="en-SG" sz="1800" b="1" dirty="0"/>
              <a:t>all age groups</a:t>
            </a:r>
            <a:r>
              <a:rPr lang="en-SG" sz="1800" dirty="0"/>
              <a:t> of Singapore </a:t>
            </a:r>
          </a:p>
        </p:txBody>
      </p:sp>
      <p:sp>
        <p:nvSpPr>
          <p:cNvPr id="21" name="Text Placeholder 3">
            <a:extLst>
              <a:ext uri="{FF2B5EF4-FFF2-40B4-BE49-F238E27FC236}">
                <a16:creationId xmlns:a16="http://schemas.microsoft.com/office/drawing/2014/main" id="{6E5BAB45-42B9-3AA3-839E-BA9CA8102644}"/>
              </a:ext>
            </a:extLst>
          </p:cNvPr>
          <p:cNvSpPr txBox="1">
            <a:spLocks/>
          </p:cNvSpPr>
          <p:nvPr/>
        </p:nvSpPr>
        <p:spPr>
          <a:xfrm>
            <a:off x="3583391" y="3707181"/>
            <a:ext cx="3230371" cy="2634194"/>
          </a:xfrm>
          <a:prstGeom prst="rect">
            <a:avLst/>
          </a:prstGeom>
          <a:solidFill>
            <a:schemeClr val="bg1"/>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SG" sz="1800" dirty="0"/>
              <a:t>A successful solution will allow the public to </a:t>
            </a:r>
            <a:r>
              <a:rPr lang="en-SG" sz="1800" b="1" dirty="0"/>
              <a:t>easily verify the legitimacy and security </a:t>
            </a:r>
            <a:r>
              <a:rPr lang="en-SG" sz="1800" dirty="0"/>
              <a:t>of any digital content or link they encounter and confidently </a:t>
            </a:r>
            <a:r>
              <a:rPr lang="en-SG" sz="1800" b="1" dirty="0"/>
              <a:t>distinguish between trustworthy and malicious interactions</a:t>
            </a:r>
            <a:r>
              <a:rPr lang="en-SG" sz="1800" dirty="0"/>
              <a:t>, regardless of the communication channel</a:t>
            </a:r>
          </a:p>
        </p:txBody>
      </p:sp>
      <p:sp>
        <p:nvSpPr>
          <p:cNvPr id="23" name="Text Placeholder 3">
            <a:extLst>
              <a:ext uri="{FF2B5EF4-FFF2-40B4-BE49-F238E27FC236}">
                <a16:creationId xmlns:a16="http://schemas.microsoft.com/office/drawing/2014/main" id="{C487A815-21AF-8B1D-DA35-FD7EDEEFCCB7}"/>
              </a:ext>
            </a:extLst>
          </p:cNvPr>
          <p:cNvSpPr txBox="1">
            <a:spLocks/>
          </p:cNvSpPr>
          <p:nvPr/>
        </p:nvSpPr>
        <p:spPr>
          <a:xfrm>
            <a:off x="7278013" y="3707181"/>
            <a:ext cx="4085468" cy="2753937"/>
          </a:xfrm>
          <a:prstGeom prst="rect">
            <a:avLst/>
          </a:prstGeom>
          <a:solidFill>
            <a:schemeClr val="bg1"/>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SG" sz="1800" dirty="0"/>
              <a:t>Participants are encouraged to leverage any resources, tools, or technologies they find useful or relevant to their approach. Whether it's software, frameworks, online databases, or expert consultations, </a:t>
            </a:r>
            <a:r>
              <a:rPr lang="en-SG" sz="1800" b="1" dirty="0"/>
              <a:t>there are no restrictions</a:t>
            </a:r>
            <a:r>
              <a:rPr lang="en-SG" sz="1800" dirty="0"/>
              <a:t>—feel free to utilise any methods or solutions that support your innovation and creativity in addressing the challenge.</a:t>
            </a:r>
          </a:p>
        </p:txBody>
      </p:sp>
      <p:pic>
        <p:nvPicPr>
          <p:cNvPr id="13314" name="Picture 2" descr="Target audience - Free people icons">
            <a:extLst>
              <a:ext uri="{FF2B5EF4-FFF2-40B4-BE49-F238E27FC236}">
                <a16:creationId xmlns:a16="http://schemas.microsoft.com/office/drawing/2014/main" id="{E70E103F-5BDD-18F8-EFAE-5D6C3049E0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3832" y="2169495"/>
            <a:ext cx="1440000" cy="14400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FA06738E-B622-3A7B-18C3-FC5F28687B99}"/>
              </a:ext>
            </a:extLst>
          </p:cNvPr>
          <p:cNvGrpSpPr/>
          <p:nvPr/>
        </p:nvGrpSpPr>
        <p:grpSpPr>
          <a:xfrm>
            <a:off x="3334553" y="1680848"/>
            <a:ext cx="3694622" cy="4863508"/>
            <a:chOff x="3050522" y="3200989"/>
            <a:chExt cx="3694622" cy="4231233"/>
          </a:xfrm>
        </p:grpSpPr>
        <p:cxnSp>
          <p:nvCxnSpPr>
            <p:cNvPr id="25" name="Straight Connector 24">
              <a:extLst>
                <a:ext uri="{FF2B5EF4-FFF2-40B4-BE49-F238E27FC236}">
                  <a16:creationId xmlns:a16="http://schemas.microsoft.com/office/drawing/2014/main" id="{A41ABEEC-5A29-F42F-8FD8-22E6057C7FB2}"/>
                </a:ext>
              </a:extLst>
            </p:cNvPr>
            <p:cNvCxnSpPr>
              <a:cxnSpLocks/>
            </p:cNvCxnSpPr>
            <p:nvPr/>
          </p:nvCxnSpPr>
          <p:spPr>
            <a:xfrm>
              <a:off x="3050522" y="3200990"/>
              <a:ext cx="0" cy="4231232"/>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33284CBB-14C8-FB14-A68B-74EEA99A9AD6}"/>
                </a:ext>
              </a:extLst>
            </p:cNvPr>
            <p:cNvCxnSpPr>
              <a:cxnSpLocks/>
            </p:cNvCxnSpPr>
            <p:nvPr/>
          </p:nvCxnSpPr>
          <p:spPr>
            <a:xfrm>
              <a:off x="6745144" y="3200989"/>
              <a:ext cx="0" cy="4231233"/>
            </a:xfrm>
            <a:prstGeom prst="line">
              <a:avLst/>
            </a:prstGeom>
          </p:spPr>
          <p:style>
            <a:lnRef idx="1">
              <a:schemeClr val="accent6"/>
            </a:lnRef>
            <a:fillRef idx="0">
              <a:schemeClr val="accent6"/>
            </a:fillRef>
            <a:effectRef idx="0">
              <a:schemeClr val="accent6"/>
            </a:effectRef>
            <a:fontRef idx="minor">
              <a:schemeClr val="tx1"/>
            </a:fontRef>
          </p:style>
        </p:cxnSp>
      </p:grpSp>
      <p:pic>
        <p:nvPicPr>
          <p:cNvPr id="13316" name="Picture 4" descr="Success - Free computer icons">
            <a:extLst>
              <a:ext uri="{FF2B5EF4-FFF2-40B4-BE49-F238E27FC236}">
                <a16:creationId xmlns:a16="http://schemas.microsoft.com/office/drawing/2014/main" id="{6C846635-A806-739E-DFC3-B7AB34E808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8576" y="23490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Free Icon | Web settings">
            <a:extLst>
              <a:ext uri="{FF2B5EF4-FFF2-40B4-BE49-F238E27FC236}">
                <a16:creationId xmlns:a16="http://schemas.microsoft.com/office/drawing/2014/main" id="{B1E87947-161E-B103-8D91-774940C0D4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32782" y="2349000"/>
            <a:ext cx="1082114"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373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82" name="Rectangle 14381">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83" name="Arc 14382">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8D358237-987D-395A-737F-7F99D16BA23B}"/>
              </a:ext>
            </a:extLst>
          </p:cNvPr>
          <p:cNvSpPr txBox="1">
            <a:spLocks/>
          </p:cNvSpPr>
          <p:nvPr/>
        </p:nvSpPr>
        <p:spPr>
          <a:xfrm>
            <a:off x="643467" y="795509"/>
            <a:ext cx="4092525" cy="279860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2250" kern="1200" spc="0">
                <a:solidFill>
                  <a:schemeClr val="tx1"/>
                </a:solidFill>
                <a:latin typeface="+mj-lt"/>
                <a:ea typeface="+mj-ea"/>
                <a:cs typeface="+mj-cs"/>
              </a:defRPr>
            </a:lvl1pPr>
          </a:lstStyle>
          <a:p>
            <a:pPr algn="ctr" defTabSz="914400">
              <a:spcAft>
                <a:spcPts val="600"/>
              </a:spcAft>
            </a:pPr>
            <a:r>
              <a:rPr lang="en-US" sz="6000" b="1" dirty="0">
                <a:solidFill>
                  <a:srgbClr val="FFFFFF"/>
                </a:solidFill>
              </a:rPr>
              <a:t>Big and Small</a:t>
            </a:r>
          </a:p>
        </p:txBody>
      </p:sp>
      <p:sp>
        <p:nvSpPr>
          <p:cNvPr id="14384" name="Oval 14383">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385" name="Rectangle 14384">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8" name="Picture 4" descr="Singtel – Logo, brand and logotype">
            <a:extLst>
              <a:ext uri="{FF2B5EF4-FFF2-40B4-BE49-F238E27FC236}">
                <a16:creationId xmlns:a16="http://schemas.microsoft.com/office/drawing/2014/main" id="{033E7CE7-F020-FAC1-9575-2E2F7D47B7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8400" y="417777"/>
            <a:ext cx="1211263" cy="7400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0895CA-D20B-FC4F-4379-60501A558430}"/>
              </a:ext>
            </a:extLst>
          </p:cNvPr>
          <p:cNvSpPr txBox="1"/>
          <p:nvPr/>
        </p:nvSpPr>
        <p:spPr>
          <a:xfrm>
            <a:off x="18226007" y="0"/>
            <a:ext cx="184731" cy="369332"/>
          </a:xfrm>
          <a:prstGeom prst="rect">
            <a:avLst/>
          </a:prstGeom>
          <a:noFill/>
        </p:spPr>
        <p:txBody>
          <a:bodyPr wrap="none" rtlCol="0">
            <a:spAutoFit/>
          </a:bodyPr>
          <a:lstStyle/>
          <a:p>
            <a:endParaRPr lang="en-GB" dirty="0"/>
          </a:p>
        </p:txBody>
      </p:sp>
      <p:pic>
        <p:nvPicPr>
          <p:cNvPr id="8" name="Picture 7" descr="A person with his tongue out&#10;&#10;Description automatically generated">
            <a:extLst>
              <a:ext uri="{FF2B5EF4-FFF2-40B4-BE49-F238E27FC236}">
                <a16:creationId xmlns:a16="http://schemas.microsoft.com/office/drawing/2014/main" id="{DD3B60F9-3F2C-7E02-0B0E-6EEC9AF4258D}"/>
              </a:ext>
            </a:extLst>
          </p:cNvPr>
          <p:cNvPicPr>
            <a:picLocks noChangeAspect="1"/>
          </p:cNvPicPr>
          <p:nvPr/>
        </p:nvPicPr>
        <p:blipFill>
          <a:blip r:embed="rId4"/>
          <a:stretch>
            <a:fillRect/>
          </a:stretch>
        </p:blipFill>
        <p:spPr>
          <a:xfrm>
            <a:off x="8101000" y="2239505"/>
            <a:ext cx="4130628" cy="4411350"/>
          </a:xfrm>
          <a:prstGeom prst="rect">
            <a:avLst/>
          </a:prstGeom>
        </p:spPr>
      </p:pic>
      <p:sp>
        <p:nvSpPr>
          <p:cNvPr id="10" name="Oval Callout 9">
            <a:extLst>
              <a:ext uri="{FF2B5EF4-FFF2-40B4-BE49-F238E27FC236}">
                <a16:creationId xmlns:a16="http://schemas.microsoft.com/office/drawing/2014/main" id="{565CD7E0-4532-E90A-91AA-F4D0471F2BCF}"/>
              </a:ext>
            </a:extLst>
          </p:cNvPr>
          <p:cNvSpPr/>
          <p:nvPr/>
        </p:nvSpPr>
        <p:spPr>
          <a:xfrm>
            <a:off x="2936248" y="3050587"/>
            <a:ext cx="4671680" cy="3445296"/>
          </a:xfrm>
          <a:prstGeom prst="wedgeEllipseCallout">
            <a:avLst>
              <a:gd name="adj1" fmla="val 77690"/>
              <a:gd name="adj2" fmla="val 33572"/>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600" b="0" i="0" u="none" strike="noStrike" dirty="0">
                <a:solidFill>
                  <a:srgbClr val="0F9ED5"/>
                </a:solidFill>
                <a:effectLst/>
                <a:latin typeface="+mj-lt"/>
              </a:rPr>
              <a:t>Everything should be made as simple as possible, but not simpler</a:t>
            </a:r>
            <a:endParaRPr lang="en-GB" sz="3600" dirty="0">
              <a:solidFill>
                <a:srgbClr val="0F9ED5"/>
              </a:solidFill>
              <a:latin typeface="+mj-lt"/>
            </a:endParaRPr>
          </a:p>
        </p:txBody>
      </p:sp>
      <p:sp>
        <p:nvSpPr>
          <p:cNvPr id="11" name="TextBox 10">
            <a:extLst>
              <a:ext uri="{FF2B5EF4-FFF2-40B4-BE49-F238E27FC236}">
                <a16:creationId xmlns:a16="http://schemas.microsoft.com/office/drawing/2014/main" id="{08672A5F-B279-254D-ABB7-3ADBF53CF505}"/>
              </a:ext>
            </a:extLst>
          </p:cNvPr>
          <p:cNvSpPr txBox="1"/>
          <p:nvPr/>
        </p:nvSpPr>
        <p:spPr>
          <a:xfrm>
            <a:off x="2650210" y="4711485"/>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52271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6E138FD314E74FBD018DE0DCD9342B" ma:contentTypeVersion="14" ma:contentTypeDescription="Create a new document." ma:contentTypeScope="" ma:versionID="eb565555a164201c770e7cd0d32ef811">
  <xsd:schema xmlns:xsd="http://www.w3.org/2001/XMLSchema" xmlns:xs="http://www.w3.org/2001/XMLSchema" xmlns:p="http://schemas.microsoft.com/office/2006/metadata/properties" xmlns:ns2="3daa7b63-59e9-4503-8101-a3674e4cd4dd" xmlns:ns3="e9b625e3-11e6-44f5-b9f7-abaed2bfbb22" targetNamespace="http://schemas.microsoft.com/office/2006/metadata/properties" ma:root="true" ma:fieldsID="f955bf5306e19adfdc1b731e9604a131" ns2:_="" ns3:_="">
    <xsd:import namespace="3daa7b63-59e9-4503-8101-a3674e4cd4dd"/>
    <xsd:import namespace="e9b625e3-11e6-44f5-b9f7-abaed2bfbb2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aa7b63-59e9-4503-8101-a3674e4cd4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5741de4-c4de-40d7-9b89-276bd462a61f"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b625e3-11e6-44f5-b9f7-abaed2bfbb2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fd48a18-abba-4a9a-b1d9-167eaea78614}" ma:internalName="TaxCatchAll" ma:showField="CatchAllData" ma:web="e9b625e3-11e6-44f5-b9f7-abaed2bfbb22">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8204AB-C727-41FA-9DAF-AA6A1BDF075A}"/>
</file>

<file path=customXml/itemProps2.xml><?xml version="1.0" encoding="utf-8"?>
<ds:datastoreItem xmlns:ds="http://schemas.openxmlformats.org/officeDocument/2006/customXml" ds:itemID="{2B29BC05-A742-4BB5-99DD-60EE6FE147DF}"/>
</file>

<file path=docProps/app.xml><?xml version="1.0" encoding="utf-8"?>
<Properties xmlns="http://schemas.openxmlformats.org/officeDocument/2006/extended-properties" xmlns:vt="http://schemas.openxmlformats.org/officeDocument/2006/docPropsVTypes">
  <TotalTime>1175</TotalTime>
  <Words>1544</Words>
  <Application>Microsoft Macintosh PowerPoint</Application>
  <PresentationFormat>Widescreen</PresentationFormat>
  <Paragraphs>88</Paragraphs>
  <Slides>8</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9" baseType="lpstr">
      <vt:lpstr>Aptos</vt:lpstr>
      <vt:lpstr>Aptos Display</vt:lpstr>
      <vt:lpstr>Arial</vt:lpstr>
      <vt:lpstr>Calibri</vt:lpstr>
      <vt:lpstr>Google Sans</vt:lpstr>
      <vt:lpstr>Lato</vt:lpstr>
      <vt:lpstr>Poppins</vt:lpstr>
      <vt:lpstr>Raleway</vt:lpstr>
      <vt:lpstr>Segoe UI</vt:lpstr>
      <vt:lpstr>1_Office Theme</vt:lpstr>
      <vt:lpstr>think-cell Slide</vt:lpstr>
      <vt:lpstr>YouthxHack Problem Statement</vt:lpstr>
      <vt:lpstr>whoami</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Horsewood</dc:creator>
  <cp:lastModifiedBy>Adam Horsewood</cp:lastModifiedBy>
  <cp:revision>2</cp:revision>
  <dcterms:created xsi:type="dcterms:W3CDTF">2024-08-29T11:12:03Z</dcterms:created>
  <dcterms:modified xsi:type="dcterms:W3CDTF">2024-08-30T06:47:20Z</dcterms:modified>
</cp:coreProperties>
</file>